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3"/>
  </p:notesMasterIdLst>
  <p:sldIdLst>
    <p:sldId id="256" r:id="rId2"/>
    <p:sldId id="377" r:id="rId3"/>
    <p:sldId id="433" r:id="rId4"/>
    <p:sldId id="478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35" r:id="rId13"/>
    <p:sldId id="486" r:id="rId14"/>
    <p:sldId id="487" r:id="rId15"/>
    <p:sldId id="488" r:id="rId16"/>
    <p:sldId id="454" r:id="rId17"/>
    <p:sldId id="451" r:id="rId18"/>
    <p:sldId id="498" r:id="rId19"/>
    <p:sldId id="499" r:id="rId20"/>
    <p:sldId id="500" r:id="rId21"/>
    <p:sldId id="501" r:id="rId22"/>
    <p:sldId id="502" r:id="rId23"/>
    <p:sldId id="503" r:id="rId24"/>
    <p:sldId id="504" r:id="rId25"/>
    <p:sldId id="507" r:id="rId26"/>
    <p:sldId id="506" r:id="rId27"/>
    <p:sldId id="505" r:id="rId28"/>
    <p:sldId id="508" r:id="rId29"/>
    <p:sldId id="489" r:id="rId30"/>
    <p:sldId id="509" r:id="rId31"/>
    <p:sldId id="510" r:id="rId32"/>
    <p:sldId id="495" r:id="rId33"/>
    <p:sldId id="496" r:id="rId34"/>
    <p:sldId id="512" r:id="rId35"/>
    <p:sldId id="525" r:id="rId36"/>
    <p:sldId id="513" r:id="rId37"/>
    <p:sldId id="515" r:id="rId38"/>
    <p:sldId id="514" r:id="rId39"/>
    <p:sldId id="516" r:id="rId40"/>
    <p:sldId id="518" r:id="rId41"/>
    <p:sldId id="526" r:id="rId42"/>
    <p:sldId id="517" r:id="rId43"/>
    <p:sldId id="527" r:id="rId44"/>
    <p:sldId id="528" r:id="rId45"/>
    <p:sldId id="522" r:id="rId46"/>
    <p:sldId id="523" r:id="rId47"/>
    <p:sldId id="494" r:id="rId48"/>
    <p:sldId id="493" r:id="rId49"/>
    <p:sldId id="524" r:id="rId50"/>
    <p:sldId id="511" r:id="rId51"/>
    <p:sldId id="290" r:id="rId52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387">
          <p15:clr>
            <a:srgbClr val="A4A3A4"/>
          </p15:clr>
        </p15:guide>
        <p15:guide id="3" orient="horz" pos="618">
          <p15:clr>
            <a:srgbClr val="A4A3A4"/>
          </p15:clr>
        </p15:guide>
        <p15:guide id="4" orient="horz" pos="935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pos="3583">
          <p15:clr>
            <a:srgbClr val="A4A3A4"/>
          </p15:clr>
        </p15:guide>
        <p15:guide id="7" pos="6102">
          <p15:clr>
            <a:srgbClr val="A4A3A4"/>
          </p15:clr>
        </p15:guide>
        <p15:guide id="8" pos="148">
          <p15:clr>
            <a:srgbClr val="A4A3A4"/>
          </p15:clr>
        </p15:guide>
        <p15:guide id="9" pos="5978">
          <p15:clr>
            <a:srgbClr val="A4A3A4"/>
          </p15:clr>
        </p15:guide>
        <p15:guide id="10" pos="1669">
          <p15:clr>
            <a:srgbClr val="A4A3A4"/>
          </p15:clr>
        </p15:guide>
        <p15:guide id="11" pos="2349">
          <p15:clr>
            <a:srgbClr val="A4A3A4"/>
          </p15:clr>
        </p15:guide>
        <p15:guide id="12" pos="2394">
          <p15:clr>
            <a:srgbClr val="A4A3A4"/>
          </p15:clr>
        </p15:guide>
        <p15:guide id="13" pos="3120">
          <p15:clr>
            <a:srgbClr val="A4A3A4"/>
          </p15:clr>
        </p15:guide>
        <p15:guide id="14" pos="1988">
          <p15:clr>
            <a:srgbClr val="A4A3A4"/>
          </p15:clr>
        </p15:guide>
        <p15:guide id="15" pos="27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2">
          <p15:clr>
            <a:srgbClr val="A4A3A4"/>
          </p15:clr>
        </p15:guide>
        <p15:guide id="2" pos="2138">
          <p15:clr>
            <a:srgbClr val="A4A3A4"/>
          </p15:clr>
        </p15:guide>
        <p15:guide id="3" orient="horz" pos="3126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D2F97F-5A86-4B64-A023-EAC7C1177756}" v="19" dt="2018-09-13T10:49:26.131"/>
    <p1510:client id="{1BD37338-8D70-4A49-AAF7-976A3E417C83}" v="5" dt="2018-09-13T12:05:57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2387"/>
        <p:guide orient="horz" pos="618"/>
        <p:guide orient="horz" pos="935"/>
        <p:guide orient="horz" pos="1117"/>
        <p:guide pos="3583"/>
        <p:guide pos="6102"/>
        <p:guide pos="148"/>
        <p:guide pos="5978"/>
        <p:guide pos="1669"/>
        <p:guide pos="2349"/>
        <p:guide pos="2394"/>
        <p:guide pos="3120"/>
        <p:guide pos="1988"/>
        <p:guide pos="275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2"/>
        <p:guide pos="2138"/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28164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164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874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:notes"/>
          <p:cNvSpPr txBox="1">
            <a:spLocks noGrp="1"/>
          </p:cNvSpPr>
          <p:nvPr>
            <p:ph type="sldNum" idx="12"/>
          </p:nvPr>
        </p:nvSpPr>
        <p:spPr>
          <a:xfrm>
            <a:off x="3849688" y="9428164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36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4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804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>
  <p:cSld name="제목 슬라이드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48544" y="3048631"/>
            <a:ext cx="7566660" cy="59427"/>
          </a:xfrm>
          <a:prstGeom prst="rect">
            <a:avLst/>
          </a:prstGeom>
          <a:solidFill>
            <a:srgbClr val="0666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1219199" y="2463856"/>
            <a:ext cx="694563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2000" b="1" i="0" u="none" strike="noStrike" cap="none" err="1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Zabbix-Grafana</a:t>
            </a:r>
            <a:r>
              <a:rPr lang="en-US" altLang="ko-KR" sz="2000" b="1" i="0" u="none" strike="noStrike" cap="none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 Deep Dive hands on lab </a:t>
            </a:r>
            <a:r>
              <a:rPr lang="ko-KR" altLang="en-US" sz="2000" b="1" i="0" u="none" strike="noStrike" cap="none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실습 교육</a:t>
            </a:r>
          </a:p>
        </p:txBody>
      </p:sp>
      <p:sp>
        <p:nvSpPr>
          <p:cNvPr id="7" name="Google Shape;17;p2"/>
          <p:cNvSpPr txBox="1"/>
          <p:nvPr userDrawn="1"/>
        </p:nvSpPr>
        <p:spPr>
          <a:xfrm>
            <a:off x="7404841" y="3339465"/>
            <a:ext cx="1188721" cy="44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2000" b="1" i="0" u="none" strike="noStrike" cap="none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Day</a:t>
            </a:r>
            <a:r>
              <a:rPr lang="en-US" altLang="ko-KR" sz="2000" b="1" i="0" u="none" strike="noStrike" cap="none" baseline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 -6</a:t>
            </a:r>
            <a:endParaRPr lang="ko-KR" altLang="en-US" sz="2000" b="1" i="0" u="none" strike="noStrike" cap="none">
              <a:solidFill>
                <a:srgbClr val="000000"/>
              </a:solidFill>
              <a:effectLst/>
              <a:latin typeface="+mn-ea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">
  <p:cSld name="내용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400600" cy="45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-8094" y="464893"/>
            <a:ext cx="9914093" cy="45719"/>
          </a:xfrm>
          <a:prstGeom prst="rect">
            <a:avLst/>
          </a:prstGeom>
          <a:solidFill>
            <a:srgbClr val="0666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zabbix.com/documentation/3.4/manual/config/items/userparameter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riggers/function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account.google.com/lesssecureapp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abbix.com/documentation/3.4/manual/appendix/macros/supported_by_locatio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rafana.org/installation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rafana.com/plugins/alexanderzobnin-zabbix-app/installa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plugin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ecure-apache-with-let-s-encrypt-on-ubuntu-16-04" TargetMode="External"/><Relationship Id="rId2" Type="http://schemas.openxmlformats.org/officeDocument/2006/relationships/hyperlink" Target="http://04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abbix.com/documentation/3.4/manual/discovery/low_level_discovery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>
            <a:extLst>
              <a:ext uri="{FF2B5EF4-FFF2-40B4-BE49-F238E27FC236}">
                <a16:creationId xmlns:a16="http://schemas.microsoft.com/office/drawing/2014/main" id="{F69926C3-40F1-D149-9F70-557F902714D3}"/>
              </a:ext>
            </a:extLst>
          </p:cNvPr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UserParameter</a:t>
            </a:r>
          </a:p>
        </p:txBody>
      </p:sp>
      <p:sp>
        <p:nvSpPr>
          <p:cNvPr id="9" name="Google Shape;30;p6">
            <a:extLst>
              <a:ext uri="{FF2B5EF4-FFF2-40B4-BE49-F238E27FC236}">
                <a16:creationId xmlns:a16="http://schemas.microsoft.com/office/drawing/2014/main" id="{B1822B5D-97F7-B748-9F50-5F37C5096A13}"/>
              </a:ext>
            </a:extLst>
          </p:cNvPr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UserParameter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 등록</a:t>
            </a:r>
          </a:p>
        </p:txBody>
      </p:sp>
      <p:sp>
        <p:nvSpPr>
          <p:cNvPr id="11" name="Google Shape;30;p6">
            <a:extLst>
              <a:ext uri="{FF2B5EF4-FFF2-40B4-BE49-F238E27FC236}">
                <a16:creationId xmlns:a16="http://schemas.microsoft.com/office/drawing/2014/main" id="{88090660-76E6-784A-89E5-4C84C1A21307}"/>
              </a:ext>
            </a:extLst>
          </p:cNvPr>
          <p:cNvSpPr txBox="1"/>
          <p:nvPr/>
        </p:nvSpPr>
        <p:spPr>
          <a:xfrm>
            <a:off x="176940" y="1242438"/>
            <a:ext cx="9729060" cy="3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e.g)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/etc/zabbix/zabbix_agentd.d/userparameter.conf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에 다음과 같이 원하는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Key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와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Key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에 대응되는 커맨드를 입력한다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F20BF-262C-AC46-93A1-7709F3D1F0E5}"/>
              </a:ext>
            </a:extLst>
          </p:cNvPr>
          <p:cNvSpPr txBox="1"/>
          <p:nvPr/>
        </p:nvSpPr>
        <p:spPr>
          <a:xfrm>
            <a:off x="122051" y="5907410"/>
            <a:ext cx="7641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altLang="ko-KR">
                <a:hlinkClick r:id="rId2"/>
              </a:rPr>
              <a:t>https://www.zabbix.com/documentation/3.4/manual/config/items/userparameters</a:t>
            </a:r>
            <a:endParaRPr lang="en-US" altLang="ko-KR"/>
          </a:p>
          <a:p>
            <a:endParaRPr lang="ko-KR" altLang="en-US"/>
          </a:p>
        </p:txBody>
      </p:sp>
      <p:sp>
        <p:nvSpPr>
          <p:cNvPr id="15" name="Google Shape;30;p6">
            <a:extLst>
              <a:ext uri="{FF2B5EF4-FFF2-40B4-BE49-F238E27FC236}">
                <a16:creationId xmlns:a16="http://schemas.microsoft.com/office/drawing/2014/main" id="{B823F2BD-6AE7-194B-8563-80EACFB37662}"/>
              </a:ext>
            </a:extLst>
          </p:cNvPr>
          <p:cNvSpPr txBox="1"/>
          <p:nvPr/>
        </p:nvSpPr>
        <p:spPr>
          <a:xfrm>
            <a:off x="211322" y="4914510"/>
            <a:ext cx="9729060" cy="3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50000"/>
              </a:lnSpc>
              <a:buSzPts val="2400"/>
            </a:pPr>
            <a:r>
              <a:rPr lang="ko-KR" altLang="en-US" sz="1200" err="1">
                <a:solidFill>
                  <a:schemeClr val="dk1"/>
                </a:solidFill>
                <a:latin typeface="맑은 고딕"/>
                <a:ea typeface="맑은 고딕"/>
              </a:rPr>
              <a:t>ZabbixAgent에</a:t>
            </a:r>
            <a:r>
              <a:rPr lang="ko-KR" altLang="en-US" sz="1200">
                <a:solidFill>
                  <a:schemeClr val="dk1"/>
                </a:solidFill>
                <a:latin typeface="맑은 고딕"/>
                <a:ea typeface="맑은 고딕"/>
              </a:rPr>
              <a:t> 없는 사용자용 </a:t>
            </a:r>
            <a:r>
              <a:rPr lang="ko-KR" altLang="en-US" sz="1200" err="1">
                <a:solidFill>
                  <a:schemeClr val="dk1"/>
                </a:solidFill>
                <a:latin typeface="맑은 고딕"/>
                <a:ea typeface="맑은 고딕"/>
              </a:rPr>
              <a:t>Discovery</a:t>
            </a:r>
            <a:r>
              <a:rPr lang="ko-KR" altLang="en-US" sz="1200">
                <a:solidFill>
                  <a:schemeClr val="dk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err="1">
                <a:solidFill>
                  <a:schemeClr val="dk1"/>
                </a:solidFill>
                <a:latin typeface="맑은 고딕"/>
                <a:ea typeface="맑은 고딕"/>
              </a:rPr>
              <a:t>ITEM용</a:t>
            </a:r>
            <a:r>
              <a:rPr lang="ko-KR" altLang="en-US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err="1">
                <a:solidFill>
                  <a:schemeClr val="dk1"/>
                </a:solidFill>
                <a:latin typeface="맑은 고딕"/>
                <a:ea typeface="맑은 고딕"/>
              </a:rPr>
              <a:t>Key를</a:t>
            </a:r>
            <a:r>
              <a:rPr lang="ko-KR" altLang="en-US" sz="1200">
                <a:solidFill>
                  <a:schemeClr val="dk1"/>
                </a:solidFill>
                <a:latin typeface="맑은 고딕"/>
                <a:ea typeface="맑은 고딕"/>
              </a:rPr>
              <a:t> 다양하게 </a:t>
            </a:r>
            <a:r>
              <a:rPr lang="ko-KR" altLang="en-US" sz="1200" err="1">
                <a:solidFill>
                  <a:schemeClr val="dk1"/>
                </a:solidFill>
                <a:latin typeface="맑은 고딕"/>
                <a:ea typeface="맑은 고딕"/>
              </a:rPr>
              <a:t>Customizing하여</a:t>
            </a:r>
            <a:r>
              <a:rPr lang="ko-KR" altLang="en-US" sz="1200">
                <a:solidFill>
                  <a:schemeClr val="dk1"/>
                </a:solidFill>
                <a:latin typeface="맑은 고딕"/>
                <a:ea typeface="맑은 고딕"/>
              </a:rPr>
              <a:t> 사용할 수 있다.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F88543C5-F1F6-4252-81F5-F521361AB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42" y="1807937"/>
            <a:ext cx="8400240" cy="25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4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>
            <a:extLst>
              <a:ext uri="{FF2B5EF4-FFF2-40B4-BE49-F238E27FC236}">
                <a16:creationId xmlns:a16="http://schemas.microsoft.com/office/drawing/2014/main" id="{F69926C3-40F1-D149-9F70-557F902714D3}"/>
              </a:ext>
            </a:extLst>
          </p:cNvPr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Trigger</a:t>
            </a:r>
            <a:endParaRPr lang="en-US" altLang="ko-KR" sz="180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9" name="Google Shape;30;p6">
            <a:extLst>
              <a:ext uri="{FF2B5EF4-FFF2-40B4-BE49-F238E27FC236}">
                <a16:creationId xmlns:a16="http://schemas.microsoft.com/office/drawing/2014/main" id="{B1822B5D-97F7-B748-9F50-5F37C5096A13}"/>
              </a:ext>
            </a:extLst>
          </p:cNvPr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ko-KR" altLang="en-US" sz="2000" err="1">
                <a:solidFill>
                  <a:schemeClr val="dk1"/>
                </a:solidFill>
                <a:latin typeface="+mn-ea"/>
                <a:ea typeface="+mn-ea"/>
              </a:rPr>
              <a:t>Trigger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err="1">
                <a:solidFill>
                  <a:schemeClr val="dk1"/>
                </a:solidFill>
                <a:latin typeface="+mn-ea"/>
                <a:ea typeface="+mn-ea"/>
              </a:rPr>
              <a:t>Expression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 설정 및 </a:t>
            </a:r>
            <a:r>
              <a:rPr lang="ko-KR" altLang="en-US" sz="2000" err="1">
                <a:solidFill>
                  <a:schemeClr val="dk1"/>
                </a:solidFill>
                <a:latin typeface="+mn-ea"/>
                <a:ea typeface="+mn-ea"/>
              </a:rPr>
              <a:t>Convention</a:t>
            </a:r>
            <a:endParaRPr lang="ko-KR" altLang="en-US" sz="2000" err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6" name="Google Shape;30;p6">
            <a:extLst>
              <a:ext uri="{FF2B5EF4-FFF2-40B4-BE49-F238E27FC236}">
                <a16:creationId xmlns:a16="http://schemas.microsoft.com/office/drawing/2014/main" id="{994685F8-D1A6-4396-B6B4-AC3F21A8ED01}"/>
              </a:ext>
            </a:extLst>
          </p:cNvPr>
          <p:cNvSpPr txBox="1"/>
          <p:nvPr/>
        </p:nvSpPr>
        <p:spPr>
          <a:xfrm>
            <a:off x="182490" y="977562"/>
            <a:ext cx="9729060" cy="3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e.g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)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 </a:t>
            </a:r>
            <a:r>
              <a:rPr lang="ko-KR" altLang="en-US" sz="1200" err="1">
                <a:solidFill>
                  <a:schemeClr val="dk1"/>
                </a:solidFill>
                <a:latin typeface="+mn-ea"/>
                <a:ea typeface="+mn-ea"/>
              </a:rPr>
              <a:t>Trigger</a:t>
            </a:r>
            <a:r>
              <a:rPr lang="ko-KR" altLang="en-US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err="1">
                <a:solidFill>
                  <a:schemeClr val="dk1"/>
                </a:solidFill>
                <a:latin typeface="맑은 고딕"/>
                <a:ea typeface="맑은 고딕"/>
              </a:rPr>
              <a:t>Expression</a:t>
            </a:r>
            <a:r>
              <a:rPr lang="ko-KR" altLang="en-US" sz="1200">
                <a:solidFill>
                  <a:schemeClr val="dk1"/>
                </a:solidFill>
                <a:latin typeface="맑은 고딕"/>
                <a:ea typeface="맑은 고딕"/>
              </a:rPr>
              <a:t> 예시</a:t>
            </a:r>
          </a:p>
        </p:txBody>
      </p:sp>
      <p:pic>
        <p:nvPicPr>
          <p:cNvPr id="10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A66FADA-A165-4132-ACFB-9577DC4E3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1" y="1522022"/>
            <a:ext cx="8877985" cy="26277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440ED-4F24-4711-AA71-DECCCB9B56D4}"/>
              </a:ext>
            </a:extLst>
          </p:cNvPr>
          <p:cNvSpPr txBox="1"/>
          <p:nvPr/>
        </p:nvSpPr>
        <p:spPr>
          <a:xfrm>
            <a:off x="323773" y="5843408"/>
            <a:ext cx="779068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hlinkClick r:id="rId3"/>
              </a:rPr>
              <a:t>https://www.zabbix.com/documentation/3.4/manual/appendix/triggers/functions</a:t>
            </a:r>
          </a:p>
          <a:p>
            <a:endParaRPr lang="en-US" altLang="ko-KR"/>
          </a:p>
        </p:txBody>
      </p:sp>
      <p:sp>
        <p:nvSpPr>
          <p:cNvPr id="13" name="Google Shape;30;p6">
            <a:extLst>
              <a:ext uri="{FF2B5EF4-FFF2-40B4-BE49-F238E27FC236}">
                <a16:creationId xmlns:a16="http://schemas.microsoft.com/office/drawing/2014/main" id="{AB319018-52F2-46DB-8E85-06E7948320E1}"/>
              </a:ext>
            </a:extLst>
          </p:cNvPr>
          <p:cNvSpPr txBox="1"/>
          <p:nvPr/>
        </p:nvSpPr>
        <p:spPr>
          <a:xfrm>
            <a:off x="354727" y="5509198"/>
            <a:ext cx="9729060" cy="3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Zabbix의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다양한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Trigger Function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목록은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아래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링크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99960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1;p8"/>
          <p:cNvSpPr txBox="1"/>
          <p:nvPr/>
        </p:nvSpPr>
        <p:spPr>
          <a:xfrm>
            <a:off x="2286693" y="3158245"/>
            <a:ext cx="5225277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4400" b="1">
                <a:solidFill>
                  <a:schemeClr val="dk1"/>
                </a:solidFill>
                <a:latin typeface="+mn-ea"/>
                <a:ea typeface="+mn-ea"/>
              </a:rPr>
              <a:t>Day 6</a:t>
            </a:r>
            <a:endParaRPr lang="ko-KR" altLang="en-US" sz="4400" b="1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620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6944" y="3182171"/>
            <a:ext cx="6582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err="1">
                <a:latin typeface="+mn-ea"/>
                <a:ea typeface="+mn-ea"/>
              </a:rPr>
              <a:t>UserParameter</a:t>
            </a:r>
            <a:r>
              <a:rPr lang="en-US" altLang="ko-KR" sz="3200" b="1">
                <a:latin typeface="+mn-ea"/>
                <a:ea typeface="+mn-ea"/>
              </a:rPr>
              <a:t> (Windows)</a:t>
            </a:r>
          </a:p>
        </p:txBody>
      </p:sp>
    </p:spTree>
    <p:extLst>
      <p:ext uri="{BB962C8B-B14F-4D97-AF65-F5344CB8AC3E}">
        <p14:creationId xmlns:p14="http://schemas.microsoft.com/office/powerpoint/2010/main" val="2752998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cmd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파일 실행</a:t>
            </a: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err="1">
                <a:solidFill>
                  <a:schemeClr val="dk1"/>
                </a:solidFill>
                <a:latin typeface="+mn-ea"/>
                <a:ea typeface="+mn-ea"/>
              </a:rPr>
              <a:t>UserParameter</a:t>
            </a: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 (Windows)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207995" y="697242"/>
            <a:ext cx="6006193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userparameter_windows.conf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예시 기본적으로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cmd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로 실행되는 것 과 동일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5" y="2402217"/>
            <a:ext cx="4355523" cy="1194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5" y="4821341"/>
            <a:ext cx="4589318" cy="1747562"/>
          </a:xfrm>
          <a:prstGeom prst="rect">
            <a:avLst/>
          </a:prstGeom>
        </p:spPr>
      </p:pic>
      <p:sp>
        <p:nvSpPr>
          <p:cNvPr id="12" name="Google Shape;30;p6"/>
          <p:cNvSpPr txBox="1"/>
          <p:nvPr/>
        </p:nvSpPr>
        <p:spPr>
          <a:xfrm>
            <a:off x="207995" y="4179913"/>
            <a:ext cx="6006193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zabbix_agentd.conf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: Include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부분 추가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-&gt;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최종 적용 후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Service </a:t>
            </a:r>
            <a:r>
              <a:rPr lang="ko-KR" altLang="en-US" sz="1200" err="1">
                <a:solidFill>
                  <a:schemeClr val="dk1"/>
                </a:solidFill>
                <a:latin typeface="+mn-ea"/>
                <a:ea typeface="+mn-ea"/>
              </a:rPr>
              <a:t>재시작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5" name="Google Shape;30;p6"/>
          <p:cNvSpPr txBox="1"/>
          <p:nvPr/>
        </p:nvSpPr>
        <p:spPr>
          <a:xfrm>
            <a:off x="5634718" y="4495954"/>
            <a:ext cx="1921629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rgbClr val="FF0000"/>
                </a:solidFill>
                <a:latin typeface="+mn-ea"/>
                <a:ea typeface="+mn-ea"/>
              </a:rPr>
              <a:t>e.g</a:t>
            </a:r>
            <a:r>
              <a:rPr lang="en-US" altLang="ko-KR" sz="120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200" err="1">
                <a:solidFill>
                  <a:srgbClr val="FF0000"/>
                </a:solidFill>
                <a:latin typeface="+mn-ea"/>
                <a:ea typeface="+mn-ea"/>
              </a:rPr>
              <a:t>feela_cmd</a:t>
            </a:r>
            <a:endParaRPr lang="en-US" altLang="ko-KR" sz="120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5" y="1189047"/>
            <a:ext cx="8785041" cy="6533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515" y="2425156"/>
            <a:ext cx="5108864" cy="10941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718" y="4928660"/>
            <a:ext cx="3924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0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;p6"/>
          <p:cNvSpPr txBox="1"/>
          <p:nvPr/>
        </p:nvSpPr>
        <p:spPr>
          <a:xfrm>
            <a:off x="176190" y="729048"/>
            <a:ext cx="6006193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Host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에서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agent Key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값 테스트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–c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옵션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[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Config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파일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]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과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-t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옵션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[Item Key]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0" y="1319217"/>
            <a:ext cx="8194453" cy="5301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67" y="2475571"/>
            <a:ext cx="5336191" cy="391859"/>
          </a:xfrm>
          <a:prstGeom prst="rect">
            <a:avLst/>
          </a:prstGeom>
        </p:spPr>
      </p:pic>
      <p:sp>
        <p:nvSpPr>
          <p:cNvPr id="13" name="Google Shape;30;p6"/>
          <p:cNvSpPr txBox="1"/>
          <p:nvPr/>
        </p:nvSpPr>
        <p:spPr>
          <a:xfrm>
            <a:off x="176190" y="2259218"/>
            <a:ext cx="6006193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Powershell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실행 방법</a:t>
            </a:r>
            <a:b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-&gt;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Powershell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경로 확인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4" name="Google Shape;30;p6"/>
          <p:cNvSpPr txBox="1"/>
          <p:nvPr/>
        </p:nvSpPr>
        <p:spPr>
          <a:xfrm>
            <a:off x="176190" y="3546407"/>
            <a:ext cx="1278899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Ps1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예시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90" y="3979113"/>
            <a:ext cx="4305300" cy="666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90" y="6006636"/>
            <a:ext cx="6702136" cy="415636"/>
          </a:xfrm>
          <a:prstGeom prst="rect">
            <a:avLst/>
          </a:prstGeom>
        </p:spPr>
      </p:pic>
      <p:sp>
        <p:nvSpPr>
          <p:cNvPr id="18" name="Google Shape;30;p6"/>
          <p:cNvSpPr txBox="1"/>
          <p:nvPr/>
        </p:nvSpPr>
        <p:spPr>
          <a:xfrm>
            <a:off x="176190" y="5460697"/>
            <a:ext cx="1278899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Ps1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동작 확인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28781" y="4554309"/>
            <a:ext cx="23863346" cy="743482"/>
          </a:xfrm>
          <a:prstGeom prst="rect">
            <a:avLst/>
          </a:prstGeom>
        </p:spPr>
      </p:pic>
      <p:sp>
        <p:nvSpPr>
          <p:cNvPr id="20" name="Google Shape;30;p6"/>
          <p:cNvSpPr txBox="1"/>
          <p:nvPr/>
        </p:nvSpPr>
        <p:spPr>
          <a:xfrm>
            <a:off x="176190" y="4710252"/>
            <a:ext cx="2050175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UserParameter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등록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21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err="1">
                <a:solidFill>
                  <a:schemeClr val="dk1"/>
                </a:solidFill>
                <a:latin typeface="+mn-ea"/>
                <a:ea typeface="+mn-ea"/>
              </a:rPr>
              <a:t>UserParameter</a:t>
            </a: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 (Windows)</a:t>
            </a:r>
          </a:p>
        </p:txBody>
      </p:sp>
      <p:sp>
        <p:nvSpPr>
          <p:cNvPr id="22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PS1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파일 실행</a:t>
            </a:r>
          </a:p>
        </p:txBody>
      </p:sp>
    </p:spTree>
    <p:extLst>
      <p:ext uri="{BB962C8B-B14F-4D97-AF65-F5344CB8AC3E}">
        <p14:creationId xmlns:p14="http://schemas.microsoft.com/office/powerpoint/2010/main" val="291119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6944" y="3182171"/>
            <a:ext cx="6582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atin typeface="+mn-ea"/>
                <a:ea typeface="+mn-ea"/>
              </a:rPr>
              <a:t>Managing Alerts</a:t>
            </a:r>
          </a:p>
        </p:txBody>
      </p:sp>
    </p:spTree>
    <p:extLst>
      <p:ext uri="{BB962C8B-B14F-4D97-AF65-F5344CB8AC3E}">
        <p14:creationId xmlns:p14="http://schemas.microsoft.com/office/powerpoint/2010/main" val="457179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Gmail with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console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84" y="1248033"/>
            <a:ext cx="3675649" cy="122684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9284" y="2474879"/>
            <a:ext cx="3855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https://myaccount.google.com/lesssecureapps</a:t>
            </a:r>
            <a:endParaRPr lang="en-US" altLang="ko-KR"/>
          </a:p>
          <a:p>
            <a:endParaRPr lang="ko-KR" altLang="en-US"/>
          </a:p>
        </p:txBody>
      </p:sp>
      <p:sp>
        <p:nvSpPr>
          <p:cNvPr id="9" name="Google Shape;30;p6"/>
          <p:cNvSpPr txBox="1"/>
          <p:nvPr/>
        </p:nvSpPr>
        <p:spPr>
          <a:xfrm>
            <a:off x="429284" y="756218"/>
            <a:ext cx="3416096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E-MAIL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발신 용 계정 생성 후 보안 설정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1" y="3400073"/>
            <a:ext cx="6245475" cy="1886654"/>
          </a:xfrm>
          <a:prstGeom prst="rect">
            <a:avLst/>
          </a:prstGeom>
        </p:spPr>
      </p:pic>
      <p:sp>
        <p:nvSpPr>
          <p:cNvPr id="10" name="Google Shape;30;p6"/>
          <p:cNvSpPr txBox="1"/>
          <p:nvPr/>
        </p:nvSpPr>
        <p:spPr>
          <a:xfrm>
            <a:off x="429283" y="2876853"/>
            <a:ext cx="8339160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발신을 하기 위한 연락 방법 설정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(</a:t>
            </a:r>
            <a:r>
              <a:rPr lang="ko-KR" altLang="en-US" sz="1200" err="1">
                <a:solidFill>
                  <a:schemeClr val="dk1"/>
                </a:solidFill>
                <a:latin typeface="+mn-ea"/>
                <a:ea typeface="+mn-ea"/>
              </a:rPr>
              <a:t>유저별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 연락 방법은 실제 유저 인지 </a:t>
            </a:r>
            <a:r>
              <a:rPr lang="ko-KR" altLang="en-US" sz="1200" err="1">
                <a:solidFill>
                  <a:schemeClr val="dk1"/>
                </a:solidFill>
                <a:latin typeface="+mn-ea"/>
                <a:ea typeface="+mn-ea"/>
              </a:rPr>
              <a:t>알람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 수신용 계정인지에 따라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Case by Case)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56303" y="4712060"/>
            <a:ext cx="978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+mn-ea"/>
              </a:rPr>
              <a:t>Recipient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24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47" y="1638030"/>
            <a:ext cx="5666467" cy="4267741"/>
          </a:xfrm>
          <a:prstGeom prst="rect">
            <a:avLst/>
          </a:prstGeom>
        </p:spPr>
      </p:pic>
      <p:sp>
        <p:nvSpPr>
          <p:cNvPr id="11" name="Google Shape;30;p6"/>
          <p:cNvSpPr txBox="1"/>
          <p:nvPr/>
        </p:nvSpPr>
        <p:spPr>
          <a:xfrm>
            <a:off x="685447" y="1072546"/>
            <a:ext cx="8842273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보유하고 있는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SMTP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서버가 있다면 그것으로 사용해도 좋음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또는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localhost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에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smtp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를 구성해도 되지만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block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당할 수 있음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3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Gmail with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console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766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sp>
        <p:nvSpPr>
          <p:cNvPr id="11" name="Google Shape;30;p6"/>
          <p:cNvSpPr txBox="1"/>
          <p:nvPr/>
        </p:nvSpPr>
        <p:spPr>
          <a:xfrm>
            <a:off x="619126" y="3788172"/>
            <a:ext cx="8842273" cy="111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규모가 큰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의 경우 </a:t>
            </a:r>
            <a:r>
              <a:rPr lang="ko-KR" altLang="en-US" sz="1200" err="1">
                <a:solidFill>
                  <a:schemeClr val="dk1"/>
                </a:solidFill>
                <a:latin typeface="+mn-ea"/>
                <a:ea typeface="+mn-ea"/>
              </a:rPr>
              <a:t>알람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 발생 시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다수의 채널로 다수의 유저에게 </a:t>
            </a:r>
            <a:r>
              <a:rPr lang="ko-KR" altLang="en-US" sz="1200" err="1">
                <a:solidFill>
                  <a:schemeClr val="dk1"/>
                </a:solidFill>
                <a:latin typeface="+mn-ea"/>
                <a:ea typeface="+mn-ea"/>
              </a:rPr>
              <a:t>알람이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 전송됨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-&gt;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이에 따라 세션의 동시 숫자를 지정하여 </a:t>
            </a:r>
            <a:r>
              <a:rPr lang="ko-KR" altLang="en-US" sz="1200" err="1">
                <a:solidFill>
                  <a:schemeClr val="dk1"/>
                </a:solidFill>
                <a:latin typeface="+mn-ea"/>
                <a:ea typeface="+mn-ea"/>
              </a:rPr>
              <a:t>퍼포먼스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 조절을 할 수 있음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6" y="1627597"/>
            <a:ext cx="5324475" cy="1809750"/>
          </a:xfrm>
          <a:prstGeom prst="rect">
            <a:avLst/>
          </a:prstGeom>
        </p:spPr>
      </p:pic>
      <p:sp>
        <p:nvSpPr>
          <p:cNvPr id="9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Trigger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와 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Action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626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8"/>
          <p:cNvSpPr txBox="1"/>
          <p:nvPr/>
        </p:nvSpPr>
        <p:spPr>
          <a:xfrm>
            <a:off x="2286693" y="3158245"/>
            <a:ext cx="5225277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4400" b="1">
                <a:solidFill>
                  <a:schemeClr val="dk1"/>
                </a:solidFill>
                <a:latin typeface="+mn-ea"/>
                <a:ea typeface="+mn-ea"/>
              </a:rPr>
              <a:t>Review</a:t>
            </a:r>
            <a:endParaRPr lang="ko-KR" altLang="en-US" sz="4400" b="1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608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635" r="61834" b="57153"/>
          <a:stretch/>
        </p:blipFill>
        <p:spPr>
          <a:xfrm>
            <a:off x="420728" y="1268712"/>
            <a:ext cx="5778548" cy="2998852"/>
          </a:xfrm>
          <a:prstGeom prst="rect">
            <a:avLst/>
          </a:prstGeom>
        </p:spPr>
      </p:pic>
      <p:sp>
        <p:nvSpPr>
          <p:cNvPr id="8" name="Google Shape;30;p6"/>
          <p:cNvSpPr txBox="1"/>
          <p:nvPr/>
        </p:nvSpPr>
        <p:spPr>
          <a:xfrm>
            <a:off x="420728" y="756662"/>
            <a:ext cx="8465577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Trigger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가 발생 시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매칭되는 조건을 정의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(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e.g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호스트그룹이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feela-sysadmin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이며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ko-KR" altLang="en-US" sz="1200" err="1">
                <a:solidFill>
                  <a:schemeClr val="dk1"/>
                </a:solidFill>
                <a:latin typeface="+mn-ea"/>
                <a:ea typeface="+mn-ea"/>
              </a:rPr>
              <a:t>트리거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 심각도가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Warning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이상일 경우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Trigger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와 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Action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06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420728" y="756662"/>
            <a:ext cx="8465577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Operation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에 전달되는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3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가지로 분류됨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-&gt; </a:t>
            </a: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Recipient, Subject, Body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8" y="1653368"/>
            <a:ext cx="8537865" cy="46152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98684" y="3009105"/>
            <a:ext cx="813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+mn-ea"/>
              </a:rPr>
              <a:t>Subject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97091" y="3162993"/>
            <a:ext cx="5549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Body</a:t>
            </a:r>
          </a:p>
        </p:txBody>
      </p:sp>
      <p:sp>
        <p:nvSpPr>
          <p:cNvPr id="10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Trigger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와 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Action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787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306428" y="593376"/>
            <a:ext cx="8465577" cy="11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Operation</a:t>
            </a:r>
          </a:p>
          <a:p>
            <a:pPr marL="171450" lvl="1" indent="-171450">
              <a:lnSpc>
                <a:spcPct val="250000"/>
              </a:lnSpc>
              <a:buSzPts val="2400"/>
              <a:buFontTx/>
              <a:buChar char="-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메시지 송신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-&gt; Notification</a:t>
            </a:r>
          </a:p>
          <a:p>
            <a:pPr marL="171450" lvl="1" indent="-171450">
              <a:lnSpc>
                <a:spcPct val="250000"/>
              </a:lnSpc>
              <a:buSzPts val="2400"/>
              <a:buFontTx/>
              <a:buChar char="-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원격 명령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-&gt;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스크립트 실행</a:t>
            </a:r>
            <a:endParaRPr lang="en-US" altLang="ko-KR" sz="1200" b="1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8" y="2705532"/>
            <a:ext cx="4778734" cy="3471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09" y="2796046"/>
            <a:ext cx="4335165" cy="3453937"/>
          </a:xfrm>
          <a:prstGeom prst="rect">
            <a:avLst/>
          </a:prstGeom>
        </p:spPr>
      </p:pic>
      <p:sp>
        <p:nvSpPr>
          <p:cNvPr id="10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Trigger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와 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Action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6002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918" y="893963"/>
            <a:ext cx="5588990" cy="54293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20262" y="2792187"/>
            <a:ext cx="515074" cy="160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30;p6"/>
          <p:cNvSpPr txBox="1"/>
          <p:nvPr/>
        </p:nvSpPr>
        <p:spPr>
          <a:xfrm>
            <a:off x="2493859" y="2719719"/>
            <a:ext cx="5956177" cy="11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Action: 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복구 시 실행은 그림과 같이 </a:t>
            </a: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Trigger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가 </a:t>
            </a: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Recovery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되었을 때 발생한다</a:t>
            </a: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0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Trigger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와 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Action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9622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62" y="1424668"/>
            <a:ext cx="9134475" cy="4200525"/>
          </a:xfrm>
          <a:prstGeom prst="rect">
            <a:avLst/>
          </a:prstGeom>
        </p:spPr>
      </p:pic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385762" y="578367"/>
            <a:ext cx="7973436" cy="11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Action: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장애 대응 코멘트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-&gt; Trigger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를 누군가가 인지하는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Action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을 했을 때 또한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, Operation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설정이 가능하다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0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Trigger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와 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Action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0137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457028" y="605087"/>
            <a:ext cx="7973436" cy="11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Host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내에서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Trigger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간의 상관 관계를 설정하여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불필요한 </a:t>
            </a:r>
            <a:r>
              <a:rPr lang="ko-KR" altLang="en-US" sz="1200" b="1" err="1">
                <a:solidFill>
                  <a:schemeClr val="tx1"/>
                </a:solidFill>
                <a:latin typeface="+mn-ea"/>
                <a:ea typeface="+mn-ea"/>
              </a:rPr>
              <a:t>알람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 줄이기</a:t>
            </a:r>
            <a:endParaRPr lang="en-US" altLang="ko-KR" sz="1200" b="1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Trigger Dependency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7" y="1953602"/>
            <a:ext cx="5082636" cy="10833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47" y="3241735"/>
            <a:ext cx="6941585" cy="174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17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385762" y="578367"/>
            <a:ext cx="7973436" cy="11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Trigger Dependency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의 경우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특정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Host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안에서만 상관관계를 처리 할 수 있었다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lvl="1">
              <a:lnSpc>
                <a:spcPct val="250000"/>
              </a:lnSpc>
              <a:buSzPts val="2400"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Event Correlation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을 사용하면 </a:t>
            </a:r>
            <a:r>
              <a:rPr lang="en-US" altLang="ko-KR" sz="1200" b="1" dirty="0" err="1">
                <a:solidFill>
                  <a:schemeClr val="tx1"/>
                </a:solidFill>
                <a:latin typeface="+mn-ea"/>
                <a:ea typeface="+mn-ea"/>
              </a:rPr>
              <a:t>Zabbix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전역적으로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Trigger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간의 상관관계를 처리 할 수 있다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ko-KR" sz="12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1">
              <a:lnSpc>
                <a:spcPct val="250000"/>
              </a:lnSpc>
              <a:buSzPts val="2400"/>
            </a:pP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이를 위해서는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Trigger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에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Tagging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해주어야 한다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3" y="2060451"/>
            <a:ext cx="6297521" cy="3506575"/>
          </a:xfrm>
          <a:prstGeom prst="rect">
            <a:avLst/>
          </a:prstGeom>
        </p:spPr>
      </p:pic>
      <p:sp>
        <p:nvSpPr>
          <p:cNvPr id="11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</a:t>
            </a:r>
            <a:r>
              <a:rPr lang="en-US" altLang="ko-KR" sz="2000">
                <a:solidFill>
                  <a:schemeClr val="dk1"/>
                </a:solidFill>
                <a:latin typeface="+mn-ea"/>
              </a:rPr>
              <a:t>Event correlation</a:t>
            </a:r>
            <a:endParaRPr lang="ko-KR" altLang="en-US" sz="200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560" y="4875628"/>
            <a:ext cx="5744535" cy="15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11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385762" y="578367"/>
            <a:ext cx="7973436" cy="11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인프라 작업이 발생 했을 때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의도적으로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Trigger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가 발생 할 수 있다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이 때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b="1" err="1">
                <a:solidFill>
                  <a:schemeClr val="tx1"/>
                </a:solidFill>
                <a:latin typeface="+mn-ea"/>
                <a:ea typeface="+mn-ea"/>
              </a:rPr>
              <a:t>메인터넌스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 기간을 지정하여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, Alert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을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Disable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할 수 있다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이외에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다른 용도로 다양하게 활용이 가능하다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764805"/>
            <a:ext cx="8448675" cy="4505325"/>
          </a:xfrm>
          <a:prstGeom prst="rect">
            <a:avLst/>
          </a:prstGeom>
        </p:spPr>
      </p:pic>
      <p:sp>
        <p:nvSpPr>
          <p:cNvPr id="10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Maintenance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9037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Gmail with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alert script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sp>
        <p:nvSpPr>
          <p:cNvPr id="9" name="Google Shape;30;p6"/>
          <p:cNvSpPr txBox="1"/>
          <p:nvPr/>
        </p:nvSpPr>
        <p:spPr>
          <a:xfrm>
            <a:off x="429283" y="756218"/>
            <a:ext cx="8167710" cy="85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는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Alert Script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를 사용할 수 있기 때문에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Alert Notification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 설정에 매우 유연함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.</a:t>
            </a:r>
          </a:p>
          <a:p>
            <a:pPr lvl="0">
              <a:lnSpc>
                <a:spcPct val="250000"/>
              </a:lnSpc>
              <a:buSzPts val="2400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예시로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E-MAIL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전송을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Alert Script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로 진행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" y="2459628"/>
            <a:ext cx="6265545" cy="1089660"/>
          </a:xfrm>
          <a:prstGeom prst="rect">
            <a:avLst/>
          </a:prstGeom>
        </p:spPr>
      </p:pic>
      <p:sp>
        <p:nvSpPr>
          <p:cNvPr id="11" name="Google Shape;30;p6"/>
          <p:cNvSpPr txBox="1"/>
          <p:nvPr/>
        </p:nvSpPr>
        <p:spPr>
          <a:xfrm>
            <a:off x="429283" y="1692390"/>
            <a:ext cx="8167710" cy="85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e.g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)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Zabbix_server.conf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에 지정된 경로인 </a:t>
            </a: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“/</a:t>
            </a:r>
            <a:r>
              <a:rPr lang="en-US" altLang="ko-KR" sz="1200" b="1" err="1">
                <a:solidFill>
                  <a:srgbClr val="FF0000"/>
                </a:solidFill>
                <a:latin typeface="+mn-ea"/>
                <a:ea typeface="+mn-ea"/>
              </a:rPr>
              <a:t>usr</a:t>
            </a: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/lib/</a:t>
            </a:r>
            <a:r>
              <a:rPr lang="en-US" altLang="ko-KR" sz="1200" b="1" err="1">
                <a:solidFill>
                  <a:srgbClr val="FF0000"/>
                </a:solidFill>
                <a:latin typeface="+mn-ea"/>
                <a:ea typeface="+mn-ea"/>
              </a:rPr>
              <a:t>zabbix</a:t>
            </a: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en-US" altLang="ko-KR" sz="1200" b="1" err="1">
                <a:solidFill>
                  <a:srgbClr val="FF0000"/>
                </a:solidFill>
                <a:latin typeface="+mn-ea"/>
                <a:ea typeface="+mn-ea"/>
              </a:rPr>
              <a:t>alertscripts</a:t>
            </a: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”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에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E-mail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스크립트를 만들도록 한다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.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 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7767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9" y="573913"/>
            <a:ext cx="3570071" cy="61347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69" y="1151204"/>
            <a:ext cx="5057775" cy="228600"/>
          </a:xfrm>
          <a:prstGeom prst="rect">
            <a:avLst/>
          </a:prstGeom>
        </p:spPr>
      </p:pic>
      <p:sp>
        <p:nvSpPr>
          <p:cNvPr id="9" name="Google Shape;30;p6"/>
          <p:cNvSpPr txBox="1"/>
          <p:nvPr/>
        </p:nvSpPr>
        <p:spPr>
          <a:xfrm>
            <a:off x="4408012" y="2887096"/>
            <a:ext cx="5497988" cy="85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Operation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에서 넘겨 받을 인자 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가지를 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arguments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로 사용</a:t>
            </a:r>
            <a:endParaRPr lang="en-US" altLang="ko-KR" sz="1200" b="1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ct val="250000"/>
              </a:lnSpc>
              <a:buSzPts val="2400"/>
            </a:pP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-&gt; Recipient, Subject, Body</a:t>
            </a:r>
          </a:p>
        </p:txBody>
      </p:sp>
      <p:sp>
        <p:nvSpPr>
          <p:cNvPr id="10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Gmail with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alert script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1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</p:spTree>
    <p:extLst>
      <p:ext uri="{BB962C8B-B14F-4D97-AF65-F5344CB8AC3E}">
        <p14:creationId xmlns:p14="http://schemas.microsoft.com/office/powerpoint/2010/main" val="716634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9;p10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5;p7"/>
          <p:cNvSpPr txBox="1"/>
          <p:nvPr/>
        </p:nvSpPr>
        <p:spPr>
          <a:xfrm>
            <a:off x="689528" y="1619183"/>
            <a:ext cx="7556452" cy="458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solidFill>
                  <a:schemeClr val="dk1"/>
                </a:solidFill>
              </a:rPr>
              <a:t>지난 주</a:t>
            </a:r>
            <a:r>
              <a:rPr lang="en-US" sz="2000" b="1">
                <a:solidFill>
                  <a:schemeClr val="dk1"/>
                </a:solidFill>
              </a:rPr>
              <a:t> </a:t>
            </a:r>
            <a:r>
              <a:rPr lang="ko-KR" altLang="en-US" sz="2000" b="1">
                <a:solidFill>
                  <a:schemeClr val="dk1"/>
                </a:solidFill>
              </a:rPr>
              <a:t>학습 내용 요약</a:t>
            </a:r>
            <a:endParaRPr lang="en-US" sz="2000">
              <a:solidFill>
                <a:schemeClr val="dk1"/>
              </a:solidFill>
            </a:endParaRPr>
          </a:p>
          <a:p>
            <a:pPr marL="171450" lvl="1" indent="-171450">
              <a:lnSpc>
                <a:spcPct val="200000"/>
              </a:lnSpc>
              <a:buSzPts val="1100"/>
              <a:buFont typeface="Arial"/>
              <a:buChar char="•"/>
            </a:pPr>
            <a:r>
              <a:rPr lang="en-US" altLang="ko-KR" sz="2000">
                <a:solidFill>
                  <a:schemeClr val="dk1"/>
                </a:solidFill>
              </a:rPr>
              <a:t>Host Item</a:t>
            </a:r>
            <a:br>
              <a:rPr lang="en-US" altLang="ko-KR" sz="2000">
                <a:solidFill>
                  <a:schemeClr val="dk1"/>
                </a:solidFill>
              </a:rPr>
            </a:br>
            <a:r>
              <a:rPr lang="en-US" altLang="ko-KR" sz="2000">
                <a:solidFill>
                  <a:schemeClr val="dk1"/>
                </a:solidFill>
              </a:rPr>
              <a:t>- Windows Native Key (</a:t>
            </a:r>
            <a:r>
              <a:rPr lang="en-US" altLang="ko-KR" sz="2000" err="1">
                <a:solidFill>
                  <a:schemeClr val="dk1"/>
                </a:solidFill>
              </a:rPr>
              <a:t>e.g</a:t>
            </a:r>
            <a:r>
              <a:rPr lang="en-US" altLang="ko-KR" sz="2000">
                <a:solidFill>
                  <a:schemeClr val="dk1"/>
                </a:solidFill>
              </a:rPr>
              <a:t> </a:t>
            </a:r>
            <a:r>
              <a:rPr lang="en-US" altLang="ko-KR" sz="2000" err="1">
                <a:solidFill>
                  <a:schemeClr val="dk1"/>
                </a:solidFill>
              </a:rPr>
              <a:t>wmi.get</a:t>
            </a:r>
            <a:r>
              <a:rPr lang="en-US" altLang="ko-KR" sz="2000">
                <a:solidFill>
                  <a:schemeClr val="dk1"/>
                </a:solidFill>
              </a:rPr>
              <a:t>)</a:t>
            </a:r>
            <a:br>
              <a:rPr lang="en-US" altLang="ko-KR" sz="2000">
                <a:solidFill>
                  <a:schemeClr val="dk1"/>
                </a:solidFill>
              </a:rPr>
            </a:br>
            <a:r>
              <a:rPr lang="en-US" altLang="ko-KR" sz="2000">
                <a:solidFill>
                  <a:schemeClr val="dk1"/>
                </a:solidFill>
              </a:rPr>
              <a:t>- Macro, External Script, Dependent Item</a:t>
            </a:r>
          </a:p>
          <a:p>
            <a:pPr marL="171450" lvl="1" indent="-171450">
              <a:lnSpc>
                <a:spcPct val="200000"/>
              </a:lnSpc>
              <a:buSzPts val="1100"/>
              <a:buFont typeface="Arial"/>
              <a:buChar char="•"/>
            </a:pPr>
            <a:r>
              <a:rPr lang="en-US" altLang="ko-KR" sz="2000">
                <a:solidFill>
                  <a:schemeClr val="dk1"/>
                </a:solidFill>
              </a:rPr>
              <a:t>Template </a:t>
            </a:r>
            <a:r>
              <a:rPr lang="ko-KR" altLang="en-US" sz="2000">
                <a:solidFill>
                  <a:schemeClr val="dk1"/>
                </a:solidFill>
              </a:rPr>
              <a:t>상속</a:t>
            </a:r>
            <a:r>
              <a:rPr lang="en-US" altLang="ko-KR" sz="2000">
                <a:solidFill>
                  <a:schemeClr val="dk1"/>
                </a:solidFill>
              </a:rPr>
              <a:t> </a:t>
            </a:r>
            <a:r>
              <a:rPr lang="ko-KR" altLang="en-US" sz="2000">
                <a:solidFill>
                  <a:schemeClr val="dk1"/>
                </a:solidFill>
              </a:rPr>
              <a:t>기능 활용</a:t>
            </a:r>
            <a:r>
              <a:rPr lang="en-US" altLang="ko-KR" sz="2000">
                <a:solidFill>
                  <a:schemeClr val="dk1"/>
                </a:solidFill>
              </a:rPr>
              <a:t>, Template Labeling Tip</a:t>
            </a:r>
            <a:endParaRPr lang="ko-KR" altLang="en-US" sz="2000">
              <a:solidFill>
                <a:schemeClr val="dk1"/>
              </a:solidFill>
            </a:endParaRPr>
          </a:p>
          <a:p>
            <a:pPr marL="171450" indent="-171450">
              <a:lnSpc>
                <a:spcPct val="200000"/>
              </a:lnSpc>
              <a:buSzPts val="1100"/>
              <a:buChar char="•"/>
            </a:pPr>
            <a:r>
              <a:rPr lang="en-US" altLang="ko-KR" sz="2000">
                <a:solidFill>
                  <a:schemeClr val="dk1"/>
                </a:solidFill>
              </a:rPr>
              <a:t>Low Level Discovery</a:t>
            </a:r>
            <a:endParaRPr lang="ko-KR" altLang="en-US" sz="2000">
              <a:solidFill>
                <a:schemeClr val="dk1"/>
              </a:solidFill>
            </a:endParaRPr>
          </a:p>
          <a:p>
            <a:pPr marL="171450" lvl="3" indent="-171450">
              <a:lnSpc>
                <a:spcPct val="200000"/>
              </a:lnSpc>
              <a:buSzPts val="1100"/>
              <a:buChar char="•"/>
            </a:pPr>
            <a:r>
              <a:rPr lang="en-US" altLang="ko-KR" sz="2000" err="1">
                <a:solidFill>
                  <a:schemeClr val="dk1"/>
                </a:solidFill>
              </a:rPr>
              <a:t>UserParameter</a:t>
            </a:r>
            <a:endParaRPr lang="en-US" altLang="ko-KR" sz="2000">
              <a:solidFill>
                <a:schemeClr val="dk1"/>
              </a:solidFill>
            </a:endParaRPr>
          </a:p>
          <a:p>
            <a:pPr marL="171450" lvl="3" indent="-171450">
              <a:lnSpc>
                <a:spcPct val="200000"/>
              </a:lnSpc>
              <a:buSzPts val="1100"/>
              <a:buChar char="•"/>
            </a:pPr>
            <a:r>
              <a:rPr lang="en-US" altLang="ko-KR" sz="2000">
                <a:solidFill>
                  <a:schemeClr val="dk1"/>
                </a:solidFill>
              </a:rPr>
              <a:t>Trigger</a:t>
            </a:r>
            <a:endParaRPr lang="ko-KR" altLang="en-US" sz="2000">
              <a:solidFill>
                <a:schemeClr val="dk1"/>
              </a:solidFill>
            </a:endParaRPr>
          </a:p>
          <a:p>
            <a:pPr marL="171450" lvl="3" indent="-171450">
              <a:lnSpc>
                <a:spcPct val="200000"/>
              </a:lnSpc>
              <a:buSzPts val="1100"/>
              <a:buChar char="•"/>
            </a:pPr>
            <a:endParaRPr lang="ko-KR" altLang="en-US" sz="2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70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Gmail with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alert script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1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24" y="1555215"/>
            <a:ext cx="6251980" cy="2849498"/>
          </a:xfrm>
          <a:prstGeom prst="rect">
            <a:avLst/>
          </a:prstGeom>
        </p:spPr>
      </p:pic>
      <p:sp>
        <p:nvSpPr>
          <p:cNvPr id="8" name="Google Shape;30;p6"/>
          <p:cNvSpPr txBox="1"/>
          <p:nvPr/>
        </p:nvSpPr>
        <p:spPr>
          <a:xfrm>
            <a:off x="385762" y="578367"/>
            <a:ext cx="7973436" cy="11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Media Type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에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Custom Script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로 추가 및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User Media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와 연동해주어야 동작한다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4" y="4742079"/>
            <a:ext cx="7494050" cy="16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86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Gmail with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alert script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1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Managing Alerts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974270" y="2056103"/>
            <a:ext cx="7973436" cy="11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다양한 내장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Macro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를 사용하기 위해 아래 매뉴얼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page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는 자주 보는 것이 좋음</a:t>
            </a:r>
            <a:endParaRPr lang="en-US" altLang="ko-KR" sz="1200" b="1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74270" y="3518454"/>
            <a:ext cx="7541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2"/>
              </a:rPr>
              <a:t>https://www.zabbix.com/documentation/3.4/manual/appendix/macros/supported_by_location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82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6944" y="3182171"/>
            <a:ext cx="65826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latin typeface="+mn-ea"/>
                <a:ea typeface="+mn-ea"/>
              </a:rPr>
              <a:t>Zabbix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331892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Graph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550224" y="848067"/>
            <a:ext cx="6006193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Graph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옵션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4" y="1280773"/>
            <a:ext cx="7345531" cy="441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72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Screen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6" y="1538468"/>
            <a:ext cx="9368037" cy="3029647"/>
          </a:xfrm>
          <a:prstGeom prst="rect">
            <a:avLst/>
          </a:prstGeom>
        </p:spPr>
      </p:pic>
      <p:sp>
        <p:nvSpPr>
          <p:cNvPr id="9" name="Google Shape;30;p6"/>
          <p:cNvSpPr txBox="1"/>
          <p:nvPr/>
        </p:nvSpPr>
        <p:spPr>
          <a:xfrm>
            <a:off x="252356" y="1105762"/>
            <a:ext cx="7180612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Console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상에서도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Screen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기능을 활용하여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정적인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Dash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보드 구현은 가능하다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5917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6944" y="3182171"/>
            <a:ext cx="65826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latin typeface="+mn-ea"/>
                <a:ea typeface="+mn-ea"/>
              </a:rPr>
              <a:t>Grafana Configuration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90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Install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sp>
        <p:nvSpPr>
          <p:cNvPr id="9" name="Google Shape;30;p6"/>
          <p:cNvSpPr txBox="1"/>
          <p:nvPr/>
        </p:nvSpPr>
        <p:spPr>
          <a:xfrm>
            <a:off x="416256" y="746313"/>
            <a:ext cx="7180612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다양한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Platform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에 설치가 가능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-&gt;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일반적으로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Server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에 설치하여 사용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07" y="1179019"/>
            <a:ext cx="4933950" cy="23431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81333" y="2088984"/>
            <a:ext cx="2919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http://docs.grafana.org/installation/</a:t>
            </a:r>
            <a:endParaRPr lang="en-US" altLang="ko-KR"/>
          </a:p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0807" y="4003914"/>
            <a:ext cx="7766759" cy="938719"/>
          </a:xfrm>
          <a:prstGeom prst="rect">
            <a:avLst/>
          </a:prstGeom>
          <a:solidFill>
            <a:schemeClr val="tx1"/>
          </a:solidFill>
        </p:spPr>
        <p:txBody>
          <a:bodyPr wrap="square" anchor="t">
            <a:spAutoFit/>
          </a:bodyPr>
          <a:lstStyle/>
          <a:p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wget https://s3-us-west-2.amazonaws.com/grafana-releases/release/grafana_5.2.4_amd64.deb</a:t>
            </a:r>
          </a:p>
          <a:p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apt-get install -y </a:t>
            </a:r>
            <a:r>
              <a:rPr lang="en-US" altLang="ko-KR" sz="1100" b="1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adduser</a:t>
            </a:r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100" b="1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libfontconfig</a:t>
            </a:r>
            <a:endParaRPr lang="en-US" altLang="ko-KR" sz="1100" b="1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dpkg</a:t>
            </a:r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-</a:t>
            </a:r>
            <a:r>
              <a:rPr lang="en-US" altLang="ko-KR" sz="1100" b="1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grafana_5.2.4_amd64.deb</a:t>
            </a:r>
          </a:p>
          <a:p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systemctl</a:t>
            </a:r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start </a:t>
            </a:r>
            <a:r>
              <a:rPr lang="en-US" altLang="ko-KR" sz="1100" b="1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grafana</a:t>
            </a:r>
            <a:endParaRPr lang="en-US" altLang="ko-KR" sz="1100" b="1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systemctl</a:t>
            </a:r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enable </a:t>
            </a:r>
            <a:r>
              <a:rPr lang="en-US" altLang="ko-KR" sz="1100" b="1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grafana</a:t>
            </a:r>
          </a:p>
        </p:txBody>
      </p:sp>
      <p:sp>
        <p:nvSpPr>
          <p:cNvPr id="13" name="Google Shape;30;p6"/>
          <p:cNvSpPr txBox="1"/>
          <p:nvPr/>
        </p:nvSpPr>
        <p:spPr>
          <a:xfrm>
            <a:off x="416256" y="3550542"/>
            <a:ext cx="7180612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e.g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) Ubuntu 18.04 Install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70807" y="5585915"/>
            <a:ext cx="4344459" cy="73866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/</a:t>
            </a:r>
            <a:r>
              <a:rPr lang="ko-KR" altLang="en-US" dirty="0" err="1">
                <a:solidFill>
                  <a:srgbClr val="FF0000"/>
                </a:solidFill>
              </a:rPr>
              <a:t>etc</a:t>
            </a:r>
            <a:r>
              <a:rPr lang="ko-KR" altLang="en-US" dirty="0">
                <a:solidFill>
                  <a:srgbClr val="FF0000"/>
                </a:solidFill>
              </a:rPr>
              <a:t>/</a:t>
            </a:r>
            <a:r>
              <a:rPr lang="ko-KR" altLang="en-US" dirty="0" err="1">
                <a:solidFill>
                  <a:srgbClr val="FF0000"/>
                </a:solidFill>
              </a:rPr>
              <a:t>grafana</a:t>
            </a:r>
            <a:r>
              <a:rPr lang="ko-KR" altLang="en-US" dirty="0">
                <a:solidFill>
                  <a:srgbClr val="FF0000"/>
                </a:solidFill>
              </a:rPr>
              <a:t>/grafana.ini </a:t>
            </a:r>
            <a:r>
              <a:rPr lang="ko-KR" altLang="en-US" dirty="0"/>
              <a:t>에서 </a:t>
            </a:r>
            <a:r>
              <a:rPr lang="en-US" altLang="ko-KR" dirty="0"/>
              <a:t>Grafana </a:t>
            </a:r>
            <a:r>
              <a:rPr lang="ko-KR" altLang="en-US" dirty="0"/>
              <a:t>구동 옵션 조정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Default ID, Password -&gt; admin // admin, Port 3000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730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user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sp>
        <p:nvSpPr>
          <p:cNvPr id="9" name="Google Shape;30;p6"/>
          <p:cNvSpPr txBox="1"/>
          <p:nvPr/>
        </p:nvSpPr>
        <p:spPr>
          <a:xfrm>
            <a:off x="416256" y="746313"/>
            <a:ext cx="7180612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Server Admin -&gt;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유저 및 조직 관리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09" y="1448660"/>
            <a:ext cx="7911260" cy="27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03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Plugin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1" y="845019"/>
            <a:ext cx="4630109" cy="5683215"/>
          </a:xfrm>
          <a:prstGeom prst="rect">
            <a:avLst/>
          </a:prstGeom>
        </p:spPr>
      </p:pic>
      <p:sp>
        <p:nvSpPr>
          <p:cNvPr id="2" name="Google Shape;30;p6">
            <a:extLst>
              <a:ext uri="{FF2B5EF4-FFF2-40B4-BE49-F238E27FC236}">
                <a16:creationId xmlns:a16="http://schemas.microsoft.com/office/drawing/2014/main" id="{A16DEFC9-8548-422A-8A04-7535F93F452A}"/>
              </a:ext>
            </a:extLst>
          </p:cNvPr>
          <p:cNvSpPr txBox="1"/>
          <p:nvPr/>
        </p:nvSpPr>
        <p:spPr>
          <a:xfrm>
            <a:off x="5171876" y="2584158"/>
            <a:ext cx="4108889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Configuration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에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설치된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기본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Plugin에는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Zabbix가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409369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Plugin –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Plugin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연동</a:t>
            </a: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43840" y="820430"/>
            <a:ext cx="656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2"/>
              </a:rPr>
              <a:t>https://grafana.com/plugins/alexanderzobnin-zabbix-app/installation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90" y="1687408"/>
            <a:ext cx="6037938" cy="4231395"/>
          </a:xfrm>
          <a:prstGeom prst="rect">
            <a:avLst/>
          </a:prstGeom>
        </p:spPr>
      </p:pic>
      <p:sp>
        <p:nvSpPr>
          <p:cNvPr id="9" name="Google Shape;30;p6"/>
          <p:cNvSpPr txBox="1"/>
          <p:nvPr/>
        </p:nvSpPr>
        <p:spPr>
          <a:xfrm>
            <a:off x="243840" y="1195893"/>
            <a:ext cx="7180612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Plugin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설치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-&gt;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서비스 </a:t>
            </a:r>
            <a:r>
              <a:rPr lang="ko-KR" altLang="en-US" sz="1200" err="1">
                <a:solidFill>
                  <a:schemeClr val="dk1"/>
                </a:solidFill>
                <a:latin typeface="+mn-ea"/>
                <a:ea typeface="+mn-ea"/>
              </a:rPr>
              <a:t>재시작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-&gt; Plugin Enable</a:t>
            </a:r>
          </a:p>
        </p:txBody>
      </p:sp>
    </p:spTree>
    <p:extLst>
      <p:ext uri="{BB962C8B-B14F-4D97-AF65-F5344CB8AC3E}">
        <p14:creationId xmlns:p14="http://schemas.microsoft.com/office/powerpoint/2010/main" val="310905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Item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구성요소 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-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ExternalScript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Host Items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255089" y="885627"/>
            <a:ext cx="8391199" cy="20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사용이 필요한 경우</a:t>
            </a:r>
            <a:b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Native Agent Key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이외에 다른 리소스의 검사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(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e.g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외부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Site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통신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Check, API Check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등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)</a:t>
            </a:r>
          </a:p>
          <a:p>
            <a:pPr marL="171450" lvl="0" indent="-171450">
              <a:lnSpc>
                <a:spcPct val="2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Agent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쪽에서도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Check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하는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Logic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을 넣어도 좋지만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가능한 한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Agent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에서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Check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하는 것을 줄이는 것이 좋다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.</a:t>
            </a:r>
          </a:p>
          <a:p>
            <a:pPr marL="171450" lvl="0" indent="-171450">
              <a:lnSpc>
                <a:spcPct val="250000"/>
              </a:lnSpc>
              <a:buSzPts val="2400"/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이럴 때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Check Logic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을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Server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가 수행을 하게 되는데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ExternalScript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라는 것 을 사용함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.</a:t>
            </a:r>
          </a:p>
          <a:p>
            <a:pPr lvl="0">
              <a:lnSpc>
                <a:spcPct val="250000"/>
              </a:lnSpc>
              <a:buSzPts val="2400"/>
            </a:pP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2" name="Google Shape;30;p6"/>
          <p:cNvSpPr txBox="1"/>
          <p:nvPr/>
        </p:nvSpPr>
        <p:spPr>
          <a:xfrm>
            <a:off x="255089" y="2524699"/>
            <a:ext cx="6006193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e.g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) DNS Check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하는 스크립트 작성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0" y="3048975"/>
            <a:ext cx="2164020" cy="18724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35" y="5207718"/>
            <a:ext cx="5618561" cy="14312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992" y="2866945"/>
            <a:ext cx="3752723" cy="39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8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Plugin –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Plugin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연동</a:t>
            </a: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93" y="1181799"/>
            <a:ext cx="2862834" cy="1227395"/>
          </a:xfrm>
          <a:prstGeom prst="rect">
            <a:avLst/>
          </a:prstGeom>
        </p:spPr>
      </p:pic>
      <p:pic>
        <p:nvPicPr>
          <p:cNvPr id="2" name="그림 3" descr="스크린샷, 모니터, 검은색, 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B3DAAF85-B235-46F9-83AB-E09C208A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87" y="2531046"/>
            <a:ext cx="2737536" cy="4114800"/>
          </a:xfrm>
          <a:prstGeom prst="rect">
            <a:avLst/>
          </a:prstGeom>
        </p:spPr>
      </p:pic>
      <p:sp>
        <p:nvSpPr>
          <p:cNvPr id="5" name="Google Shape;30;p6">
            <a:extLst>
              <a:ext uri="{FF2B5EF4-FFF2-40B4-BE49-F238E27FC236}">
                <a16:creationId xmlns:a16="http://schemas.microsoft.com/office/drawing/2014/main" id="{6B100300-DA08-49EC-8D18-4F43862109E2}"/>
              </a:ext>
            </a:extLst>
          </p:cNvPr>
          <p:cNvSpPr txBox="1"/>
          <p:nvPr/>
        </p:nvSpPr>
        <p:spPr>
          <a:xfrm>
            <a:off x="4080412" y="2830219"/>
            <a:ext cx="5175973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zabbix의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API의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주소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및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Grafana용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User생성을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하도록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한다</a:t>
            </a:r>
          </a:p>
          <a:p>
            <a:pPr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-&gt; No Access Frontend,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SuperAdmin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권한</a:t>
            </a:r>
          </a:p>
        </p:txBody>
      </p:sp>
      <p:pic>
        <p:nvPicPr>
          <p:cNvPr id="4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F369BA0-85F9-46E7-B2D2-57D365E24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655" y="4094468"/>
            <a:ext cx="4902421" cy="23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24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6944" y="3182171"/>
            <a:ext cx="65826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latin typeface="+mn-ea"/>
                <a:ea typeface="+mn-ea"/>
              </a:rPr>
              <a:t>Grafana </a:t>
            </a:r>
            <a:r>
              <a:rPr lang="en-US" altLang="ko-KR" sz="3200" b="1" err="1">
                <a:latin typeface="+mn-ea"/>
                <a:ea typeface="+mn-ea"/>
              </a:rPr>
              <a:t>DashBoard</a:t>
            </a:r>
            <a:endParaRPr lang="ko-KR" altLang="en-US" err="1"/>
          </a:p>
        </p:txBody>
      </p:sp>
    </p:spTree>
    <p:extLst>
      <p:ext uri="{BB962C8B-B14F-4D97-AF65-F5344CB8AC3E}">
        <p14:creationId xmlns:p14="http://schemas.microsoft.com/office/powerpoint/2010/main" val="482168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Grafana: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DashBoard</a:t>
            </a:r>
            <a:r>
              <a:rPr lang="en-US" altLang="ko-KR" sz="20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err="1">
                <a:solidFill>
                  <a:schemeClr val="dk1"/>
                </a:solidFill>
                <a:latin typeface="맑은 고딕"/>
                <a:ea typeface="맑은 고딕"/>
              </a:rPr>
              <a:t>관리</a:t>
            </a: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pic>
        <p:nvPicPr>
          <p:cNvPr id="2" name="그림 2" descr="스크린샷, 모니터, 실내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03EACBD6-51A8-4DC5-AD3D-D03B11AE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7" y="3295782"/>
            <a:ext cx="4816068" cy="3306895"/>
          </a:xfrm>
          <a:prstGeom prst="rect">
            <a:avLst/>
          </a:prstGeom>
        </p:spPr>
      </p:pic>
      <p:sp>
        <p:nvSpPr>
          <p:cNvPr id="4" name="Google Shape;30;p6">
            <a:extLst>
              <a:ext uri="{FF2B5EF4-FFF2-40B4-BE49-F238E27FC236}">
                <a16:creationId xmlns:a16="http://schemas.microsoft.com/office/drawing/2014/main" id="{3E6194FD-8DF2-4585-96FD-66FBAD9FEA0D}"/>
              </a:ext>
            </a:extLst>
          </p:cNvPr>
          <p:cNvSpPr txBox="1"/>
          <p:nvPr/>
        </p:nvSpPr>
        <p:spPr>
          <a:xfrm>
            <a:off x="434760" y="727811"/>
            <a:ext cx="7180612" cy="1061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DashBoard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생성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후, Variable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설정을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해주도록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한다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. (Sorting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편의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)</a:t>
            </a:r>
          </a:p>
          <a:p>
            <a:pPr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-&gt;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해당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 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Plugin은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Group – Host – Item 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계층구조를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지원</a:t>
            </a:r>
          </a:p>
        </p:txBody>
      </p:sp>
      <p:sp>
        <p:nvSpPr>
          <p:cNvPr id="9" name="Google Shape;30;p6">
            <a:extLst>
              <a:ext uri="{FF2B5EF4-FFF2-40B4-BE49-F238E27FC236}">
                <a16:creationId xmlns:a16="http://schemas.microsoft.com/office/drawing/2014/main" id="{B130A56A-C2CB-40CA-81FA-A81252249D9F}"/>
              </a:ext>
            </a:extLst>
          </p:cNvPr>
          <p:cNvSpPr txBox="1"/>
          <p:nvPr/>
        </p:nvSpPr>
        <p:spPr>
          <a:xfrm>
            <a:off x="95453" y="2584176"/>
            <a:ext cx="2412656" cy="58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GROUP Variable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설정</a:t>
            </a:r>
          </a:p>
        </p:txBody>
      </p:sp>
      <p:pic>
        <p:nvPicPr>
          <p:cNvPr id="11" name="그림 3" descr="스크린샷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CA8675FD-BC1E-4DD6-8B79-50C861F2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315" y="3224418"/>
            <a:ext cx="4396635" cy="3443456"/>
          </a:xfrm>
          <a:prstGeom prst="rect">
            <a:avLst/>
          </a:prstGeom>
        </p:spPr>
      </p:pic>
      <p:sp>
        <p:nvSpPr>
          <p:cNvPr id="16" name="Google Shape;30;p6">
            <a:extLst>
              <a:ext uri="{FF2B5EF4-FFF2-40B4-BE49-F238E27FC236}">
                <a16:creationId xmlns:a16="http://schemas.microsoft.com/office/drawing/2014/main" id="{E90EDA36-11F9-424C-9E49-EA739B86A893}"/>
              </a:ext>
            </a:extLst>
          </p:cNvPr>
          <p:cNvSpPr txBox="1"/>
          <p:nvPr/>
        </p:nvSpPr>
        <p:spPr>
          <a:xfrm>
            <a:off x="5338341" y="2584273"/>
            <a:ext cx="2412656" cy="58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HOST Variable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783107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Grafana: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DashBoard</a:t>
            </a:r>
            <a:r>
              <a:rPr lang="en-US" altLang="ko-KR" sz="20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err="1">
                <a:solidFill>
                  <a:schemeClr val="dk1"/>
                </a:solidFill>
                <a:latin typeface="맑은 고딕"/>
                <a:ea typeface="맑은 고딕"/>
              </a:rPr>
              <a:t>관리</a:t>
            </a: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sp>
        <p:nvSpPr>
          <p:cNvPr id="4" name="Google Shape;30;p6">
            <a:extLst>
              <a:ext uri="{FF2B5EF4-FFF2-40B4-BE49-F238E27FC236}">
                <a16:creationId xmlns:a16="http://schemas.microsoft.com/office/drawing/2014/main" id="{3E6194FD-8DF2-4585-96FD-66FBAD9FEA0D}"/>
              </a:ext>
            </a:extLst>
          </p:cNvPr>
          <p:cNvSpPr txBox="1"/>
          <p:nvPr/>
        </p:nvSpPr>
        <p:spPr>
          <a:xfrm>
            <a:off x="632140" y="1628232"/>
            <a:ext cx="7180612" cy="1061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Refreshing every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설정을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걸어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두도록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하자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E3789A1-3BA3-42E0-AB04-33B2815B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35" y="2686322"/>
            <a:ext cx="7048927" cy="20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26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Grafana: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DashBoard</a:t>
            </a:r>
            <a:r>
              <a:rPr lang="en-US" altLang="ko-KR" sz="20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err="1">
                <a:solidFill>
                  <a:schemeClr val="dk1"/>
                </a:solidFill>
                <a:latin typeface="맑은 고딕"/>
                <a:ea typeface="맑은 고딕"/>
              </a:rPr>
              <a:t>관리</a:t>
            </a: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sp>
        <p:nvSpPr>
          <p:cNvPr id="4" name="Google Shape;30;p6">
            <a:extLst>
              <a:ext uri="{FF2B5EF4-FFF2-40B4-BE49-F238E27FC236}">
                <a16:creationId xmlns:a16="http://schemas.microsoft.com/office/drawing/2014/main" id="{3E6194FD-8DF2-4585-96FD-66FBAD9FEA0D}"/>
              </a:ext>
            </a:extLst>
          </p:cNvPr>
          <p:cNvSpPr txBox="1"/>
          <p:nvPr/>
        </p:nvSpPr>
        <p:spPr>
          <a:xfrm>
            <a:off x="274389" y="641469"/>
            <a:ext cx="7180612" cy="1061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Default로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제공되는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Panel 이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외에도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,  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추가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 Plugin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설치가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가능</a:t>
            </a:r>
          </a:p>
        </p:txBody>
      </p:sp>
      <p:pic>
        <p:nvPicPr>
          <p:cNvPr id="2" name="그림 4" descr="실내, 검은색이(가) 표시된 사진&#10;&#10;높은 신뢰도로 생성된 설명">
            <a:extLst>
              <a:ext uri="{FF2B5EF4-FFF2-40B4-BE49-F238E27FC236}">
                <a16:creationId xmlns:a16="http://schemas.microsoft.com/office/drawing/2014/main" id="{2FA2ED5E-4D2D-4CDE-B25E-EFAFC12A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3" y="1907807"/>
            <a:ext cx="6092868" cy="2623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877CE1-7A33-4D90-B8EE-CBCE3680D8FE}"/>
              </a:ext>
            </a:extLst>
          </p:cNvPr>
          <p:cNvSpPr txBox="1"/>
          <p:nvPr/>
        </p:nvSpPr>
        <p:spPr>
          <a:xfrm>
            <a:off x="342331" y="5025911"/>
            <a:ext cx="49530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hlinkClick r:id="rId3"/>
              </a:rPr>
              <a:t>https://grafana.com/plugins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0030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Plugin –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Plugin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연동</a:t>
            </a: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pic>
        <p:nvPicPr>
          <p:cNvPr id="4" name="그림 7" descr="스크린샷, 검은색, 모니터, 화면이(가) 표시된 사진&#10;&#10;높은 신뢰도로 생성된 설명">
            <a:extLst>
              <a:ext uri="{FF2B5EF4-FFF2-40B4-BE49-F238E27FC236}">
                <a16:creationId xmlns:a16="http://schemas.microsoft.com/office/drawing/2014/main" id="{DD0F2E0E-05FC-493E-99A2-040F28F7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3" y="1913058"/>
            <a:ext cx="7701148" cy="3338662"/>
          </a:xfrm>
          <a:prstGeom prst="rect">
            <a:avLst/>
          </a:prstGeom>
        </p:spPr>
      </p:pic>
      <p:sp>
        <p:nvSpPr>
          <p:cNvPr id="10" name="Google Shape;30;p6">
            <a:extLst>
              <a:ext uri="{FF2B5EF4-FFF2-40B4-BE49-F238E27FC236}">
                <a16:creationId xmlns:a16="http://schemas.microsoft.com/office/drawing/2014/main" id="{9BD0EF1D-A338-45E9-B2CD-31AAAB26182F}"/>
              </a:ext>
            </a:extLst>
          </p:cNvPr>
          <p:cNvSpPr txBox="1"/>
          <p:nvPr/>
        </p:nvSpPr>
        <p:spPr>
          <a:xfrm>
            <a:off x="576220" y="854235"/>
            <a:ext cx="7180612" cy="1061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e.g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) Graph Panel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설정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방법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-&gt;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자세한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 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설정은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실습으로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4152887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Plugin –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Plugin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연동</a:t>
            </a: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Visualization</a:t>
            </a:r>
          </a:p>
        </p:txBody>
      </p:sp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4D99E6C-4478-4E4F-978D-F126BC68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7" y="2629937"/>
            <a:ext cx="4550839" cy="2970774"/>
          </a:xfrm>
          <a:prstGeom prst="rect">
            <a:avLst/>
          </a:prstGeom>
        </p:spPr>
      </p:pic>
      <p:pic>
        <p:nvPicPr>
          <p:cNvPr id="4" name="그림 4" descr="스크린샷, 모니터, 화면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7ABBEC47-1C23-445D-9FB4-60961185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48" y="2583679"/>
            <a:ext cx="4359627" cy="3229735"/>
          </a:xfrm>
          <a:prstGeom prst="rect">
            <a:avLst/>
          </a:prstGeom>
        </p:spPr>
      </p:pic>
      <p:sp>
        <p:nvSpPr>
          <p:cNvPr id="3" name="Google Shape;30;p6">
            <a:extLst>
              <a:ext uri="{FF2B5EF4-FFF2-40B4-BE49-F238E27FC236}">
                <a16:creationId xmlns:a16="http://schemas.microsoft.com/office/drawing/2014/main" id="{94B54075-7449-4654-9DC7-B43E6F135163}"/>
              </a:ext>
            </a:extLst>
          </p:cNvPr>
          <p:cNvSpPr txBox="1"/>
          <p:nvPr/>
        </p:nvSpPr>
        <p:spPr>
          <a:xfrm>
            <a:off x="150688" y="1645923"/>
            <a:ext cx="4508664" cy="1061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DashBoard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Export, Import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기능</a:t>
            </a:r>
          </a:p>
        </p:txBody>
      </p:sp>
      <p:sp>
        <p:nvSpPr>
          <p:cNvPr id="5" name="Google Shape;30;p6">
            <a:extLst>
              <a:ext uri="{FF2B5EF4-FFF2-40B4-BE49-F238E27FC236}">
                <a16:creationId xmlns:a16="http://schemas.microsoft.com/office/drawing/2014/main" id="{1B21D3CE-6A98-446B-8ECA-4B201DDA8545}"/>
              </a:ext>
            </a:extLst>
          </p:cNvPr>
          <p:cNvSpPr txBox="1"/>
          <p:nvPr/>
        </p:nvSpPr>
        <p:spPr>
          <a:xfrm>
            <a:off x="5088843" y="1675612"/>
            <a:ext cx="7180612" cy="1061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Playlists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설정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-&gt;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DashBoard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전광판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구성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(</a:t>
            </a:r>
            <a:r>
              <a:rPr lang="en-US" altLang="ko-KR" sz="1200" err="1">
                <a:solidFill>
                  <a:schemeClr val="dk1"/>
                </a:solidFill>
                <a:latin typeface="맑은 고딕"/>
                <a:ea typeface="맑은 고딕"/>
              </a:rPr>
              <a:t>DashBoard</a:t>
            </a:r>
            <a:r>
              <a:rPr lang="en-US" altLang="ko-KR" sz="1200">
                <a:solidFill>
                  <a:schemeClr val="dk1"/>
                </a:solidFill>
                <a:latin typeface="맑은 고딕"/>
                <a:ea typeface="맑은 고딕"/>
              </a:rPr>
              <a:t> Rotation)</a:t>
            </a:r>
          </a:p>
        </p:txBody>
      </p:sp>
    </p:spTree>
    <p:extLst>
      <p:ext uri="{BB962C8B-B14F-4D97-AF65-F5344CB8AC3E}">
        <p14:creationId xmlns:p14="http://schemas.microsoft.com/office/powerpoint/2010/main" val="3140511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6944" y="3182171"/>
            <a:ext cx="6582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err="1">
                <a:latin typeface="+mn-ea"/>
                <a:ea typeface="+mn-ea"/>
              </a:rPr>
              <a:t>Zabbix</a:t>
            </a:r>
            <a:r>
              <a:rPr lang="en-US" altLang="ko-KR" sz="3200" b="1">
                <a:latin typeface="+mn-ea"/>
                <a:ea typeface="+mn-ea"/>
              </a:rPr>
              <a:t> TLS </a:t>
            </a:r>
            <a:r>
              <a:rPr lang="ko-KR" altLang="en-US" sz="3200" b="1">
                <a:latin typeface="+mn-ea"/>
                <a:ea typeface="+mn-ea"/>
              </a:rPr>
              <a:t>구성</a:t>
            </a:r>
            <a:endParaRPr lang="en-US" altLang="ko-KR" sz="32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0450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Digital Ocean 가이드</a:t>
            </a:r>
            <a:endParaRPr lang="en-US" altLang="ko-KR" sz="200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맑은 고딕"/>
                <a:ea typeface="맑은 고딕"/>
              </a:rPr>
              <a:t>Zabbix TLS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F04EC-1116-45F0-AC2D-5EEBC6C7CEF0}"/>
              </a:ext>
            </a:extLst>
          </p:cNvPr>
          <p:cNvSpPr txBox="1"/>
          <p:nvPr/>
        </p:nvSpPr>
        <p:spPr>
          <a:xfrm>
            <a:off x="188128" y="3083222"/>
            <a:ext cx="9653107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hlinkClick r:id="rId2"/>
              </a:rPr>
              <a:t>https://www.digitalocean.com/community/tutorials/how-to-create-a-self-signed-ssl-certificate-for-apache-in-ubuntu-16-04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C2913-3BAF-471F-82E5-AAED1855A5D5}"/>
              </a:ext>
            </a:extLst>
          </p:cNvPr>
          <p:cNvSpPr txBox="1"/>
          <p:nvPr/>
        </p:nvSpPr>
        <p:spPr>
          <a:xfrm>
            <a:off x="188128" y="4353679"/>
            <a:ext cx="8956109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hlinkClick r:id="rId3"/>
              </a:rPr>
              <a:t>https://www.digitalocean.com/community/tutorials/how-to-secure-apache-with-let-s-encrypt-on-ubuntu-16-04</a:t>
            </a:r>
          </a:p>
          <a:p>
            <a:endParaRPr lang="en-US" altLang="ko-KR"/>
          </a:p>
        </p:txBody>
      </p:sp>
      <p:sp>
        <p:nvSpPr>
          <p:cNvPr id="14" name="Google Shape;30;p6">
            <a:extLst>
              <a:ext uri="{FF2B5EF4-FFF2-40B4-BE49-F238E27FC236}">
                <a16:creationId xmlns:a16="http://schemas.microsoft.com/office/drawing/2014/main" id="{95696CBB-40A8-4414-9D27-94DB591A656B}"/>
              </a:ext>
            </a:extLst>
          </p:cNvPr>
          <p:cNvSpPr txBox="1"/>
          <p:nvPr/>
        </p:nvSpPr>
        <p:spPr>
          <a:xfrm>
            <a:off x="157542" y="2533390"/>
            <a:ext cx="7973436" cy="53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Self signed 인증서</a:t>
            </a:r>
            <a:endParaRPr lang="en-US" altLang="ko-KR" sz="1200" b="1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Google Shape;30;p6">
            <a:extLst>
              <a:ext uri="{FF2B5EF4-FFF2-40B4-BE49-F238E27FC236}">
                <a16:creationId xmlns:a16="http://schemas.microsoft.com/office/drawing/2014/main" id="{B2130D6A-4619-43EE-A0BD-7C8E31953407}"/>
              </a:ext>
            </a:extLst>
          </p:cNvPr>
          <p:cNvSpPr txBox="1"/>
          <p:nvPr/>
        </p:nvSpPr>
        <p:spPr>
          <a:xfrm>
            <a:off x="188360" y="3748360"/>
            <a:ext cx="7973436" cy="53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Let's Encrypt 인증서</a:t>
            </a:r>
            <a:endParaRPr lang="en-US" altLang="ko-KR" sz="1200" b="1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20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6944" y="3182171"/>
            <a:ext cx="65826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b="1">
                <a:latin typeface="+mn-ea"/>
                <a:ea typeface="+mn-ea"/>
              </a:rPr>
              <a:t>SLACK</a:t>
            </a:r>
            <a:r>
              <a:rPr lang="ko-KR" altLang="en-US" sz="3200" b="1">
                <a:latin typeface="맑은 고딕"/>
                <a:ea typeface="맑은 고딕"/>
              </a:rPr>
              <a:t> Notification</a:t>
            </a:r>
          </a:p>
        </p:txBody>
      </p:sp>
    </p:spTree>
    <p:extLst>
      <p:ext uri="{BB962C8B-B14F-4D97-AF65-F5344CB8AC3E}">
        <p14:creationId xmlns:p14="http://schemas.microsoft.com/office/powerpoint/2010/main" val="396434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Item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구성요소 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– Dependent Item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Host Items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197216" y="616632"/>
            <a:ext cx="8391199" cy="20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사용이 필요한 경우</a:t>
            </a:r>
            <a:b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다른 아이템의 결과에서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“</a:t>
            </a:r>
            <a:r>
              <a:rPr lang="ko-KR" altLang="en-US" sz="1200" err="1">
                <a:solidFill>
                  <a:schemeClr val="dk1"/>
                </a:solidFill>
                <a:latin typeface="+mn-ea"/>
                <a:ea typeface="+mn-ea"/>
              </a:rPr>
              <a:t>여러가지의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 값 추출하고 취합하기 위해 사용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＂</a:t>
            </a:r>
          </a:p>
          <a:p>
            <a:pPr marL="171450" lvl="0" indent="-171450">
              <a:lnSpc>
                <a:spcPct val="250000"/>
              </a:lnSpc>
              <a:buSzPts val="2400"/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다양한 활용 방법이 있지만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1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차적으로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MasterItem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(Text, JSON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형식으로 일괄 수집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)</a:t>
            </a:r>
          </a:p>
          <a:p>
            <a:pPr marL="171450" lvl="0" indent="-171450">
              <a:lnSpc>
                <a:spcPct val="250000"/>
              </a:lnSpc>
              <a:buSzPts val="2400"/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이후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Dependent ITEM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을 생성하여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MasterItem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으로 부터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Preprocessing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처리하여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Data Parsing</a:t>
            </a:r>
          </a:p>
        </p:txBody>
      </p:sp>
      <p:sp>
        <p:nvSpPr>
          <p:cNvPr id="12" name="Google Shape;30;p6"/>
          <p:cNvSpPr txBox="1"/>
          <p:nvPr/>
        </p:nvSpPr>
        <p:spPr>
          <a:xfrm>
            <a:off x="197217" y="3368833"/>
            <a:ext cx="3356212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e.g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) </a:t>
            </a:r>
            <a:r>
              <a:rPr lang="en-US" altLang="ko-KR" sz="1200" err="1">
                <a:solidFill>
                  <a:schemeClr val="dk1"/>
                </a:solidFill>
                <a:latin typeface="+mn-ea"/>
                <a:ea typeface="+mn-ea"/>
              </a:rPr>
              <a:t>MasterItem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 Text – JSON Data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작성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70" y="3801539"/>
            <a:ext cx="3721262" cy="27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81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Alert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: Slack with </a:t>
            </a:r>
            <a:r>
              <a:rPr lang="en-US" altLang="ko-KR" sz="20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 alert script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1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맑은 고딕"/>
                <a:ea typeface="맑은 고딕"/>
              </a:rPr>
              <a:t>Slack Noitification</a:t>
            </a:r>
          </a:p>
        </p:txBody>
      </p:sp>
      <p:sp>
        <p:nvSpPr>
          <p:cNvPr id="8" name="Google Shape;30;p6"/>
          <p:cNvSpPr txBox="1"/>
          <p:nvPr/>
        </p:nvSpPr>
        <p:spPr>
          <a:xfrm>
            <a:off x="1317148" y="2965099"/>
            <a:ext cx="7973436" cy="11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250000"/>
              </a:lnSpc>
              <a:buSzPts val="2400"/>
            </a:pP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SLACK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가입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및 Channel 생성 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-&gt; </a:t>
            </a:r>
            <a:r>
              <a:rPr lang="en-US" altLang="ko-KR" sz="1200" b="1" err="1">
                <a:solidFill>
                  <a:schemeClr val="tx1"/>
                </a:solidFill>
                <a:latin typeface="+mn-ea"/>
                <a:ea typeface="+mn-ea"/>
              </a:rPr>
              <a:t>Zabbix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 Bot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생성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, Token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발급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ea typeface="+mn-ea"/>
              </a:rPr>
              <a:t>-&gt; Script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공유 테스트 구현</a:t>
            </a:r>
            <a:endParaRPr lang="en-US" altLang="ko-KR" sz="1200" b="1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7001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/>
          <p:nvPr/>
        </p:nvSpPr>
        <p:spPr>
          <a:xfrm>
            <a:off x="4061988" y="2297574"/>
            <a:ext cx="2431409" cy="221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Template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상속기능</a:t>
            </a: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 Template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342" y="1545579"/>
            <a:ext cx="6930455" cy="44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1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7;p17"/>
          <p:cNvSpPr/>
          <p:nvPr/>
        </p:nvSpPr>
        <p:spPr>
          <a:xfrm>
            <a:off x="437030" y="1434480"/>
            <a:ext cx="279230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err="1">
                <a:solidFill>
                  <a:srgbClr val="3D85C6"/>
                </a:solidFill>
              </a:rPr>
              <a:t>Template.Metric.OS.Windows</a:t>
            </a:r>
            <a:endParaRPr b="1" u="sng">
              <a:solidFill>
                <a:srgbClr val="3D85C6"/>
              </a:solidFill>
            </a:endParaRPr>
          </a:p>
        </p:txBody>
      </p:sp>
      <p:sp>
        <p:nvSpPr>
          <p:cNvPr id="3" name="Google Shape;207;p17"/>
          <p:cNvSpPr/>
          <p:nvPr/>
        </p:nvSpPr>
        <p:spPr>
          <a:xfrm>
            <a:off x="437030" y="2545649"/>
            <a:ext cx="268234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rgbClr val="3D85C6"/>
                </a:solidFill>
              </a:rPr>
              <a:t>Template.Metric.Service.AD</a:t>
            </a:r>
            <a:endParaRPr b="1" u="sng">
              <a:solidFill>
                <a:srgbClr val="3D85C6"/>
              </a:solidFill>
            </a:endParaRPr>
          </a:p>
        </p:txBody>
      </p:sp>
      <p:sp>
        <p:nvSpPr>
          <p:cNvPr id="4" name="Google Shape;207;p17"/>
          <p:cNvSpPr/>
          <p:nvPr/>
        </p:nvSpPr>
        <p:spPr>
          <a:xfrm>
            <a:off x="3119377" y="2545649"/>
            <a:ext cx="279230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rgbClr val="3D85C6"/>
                </a:solidFill>
              </a:rPr>
              <a:t>-</a:t>
            </a:r>
            <a:r>
              <a:rPr lang="en-US" b="1" u="sng" err="1">
                <a:solidFill>
                  <a:srgbClr val="3D85C6"/>
                </a:solidFill>
              </a:rPr>
              <a:t>Template.Service.AD.Default</a:t>
            </a:r>
            <a:endParaRPr b="1" u="sng">
              <a:solidFill>
                <a:srgbClr val="3D85C6"/>
              </a:solidFill>
            </a:endParaRPr>
          </a:p>
        </p:txBody>
      </p:sp>
      <p:sp>
        <p:nvSpPr>
          <p:cNvPr id="5" name="Google Shape;207;p17"/>
          <p:cNvSpPr/>
          <p:nvPr/>
        </p:nvSpPr>
        <p:spPr>
          <a:xfrm>
            <a:off x="3047121" y="1434480"/>
            <a:ext cx="3018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rgbClr val="3D85C6"/>
                </a:solidFill>
              </a:rPr>
              <a:t>-</a:t>
            </a:r>
            <a:r>
              <a:rPr lang="en-US" b="1" u="sng" err="1">
                <a:solidFill>
                  <a:srgbClr val="3D85C6"/>
                </a:solidFill>
              </a:rPr>
              <a:t>Template.OS.Windows.Default</a:t>
            </a:r>
            <a:endParaRPr b="1" u="sng">
              <a:solidFill>
                <a:srgbClr val="3D85C6"/>
              </a:solidFill>
            </a:endParaRPr>
          </a:p>
        </p:txBody>
      </p:sp>
      <p:sp>
        <p:nvSpPr>
          <p:cNvPr id="6" name="Google Shape;207;p17"/>
          <p:cNvSpPr/>
          <p:nvPr/>
        </p:nvSpPr>
        <p:spPr>
          <a:xfrm>
            <a:off x="5989900" y="1434480"/>
            <a:ext cx="386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rgbClr val="3D85C6"/>
                </a:solidFill>
              </a:rPr>
              <a:t>-</a:t>
            </a:r>
            <a:r>
              <a:rPr lang="en-US" b="1" u="sng" err="1">
                <a:solidFill>
                  <a:srgbClr val="3D85C6"/>
                </a:solidFill>
              </a:rPr>
              <a:t>Template.OS.Windows.Feelanet.Operation</a:t>
            </a:r>
            <a:endParaRPr b="1" u="sng">
              <a:solidFill>
                <a:srgbClr val="3D85C6"/>
              </a:solidFill>
            </a:endParaRPr>
          </a:p>
        </p:txBody>
      </p:sp>
      <p:sp>
        <p:nvSpPr>
          <p:cNvPr id="7" name="Google Shape;207;p17"/>
          <p:cNvSpPr/>
          <p:nvPr/>
        </p:nvSpPr>
        <p:spPr>
          <a:xfrm>
            <a:off x="6065134" y="2545649"/>
            <a:ext cx="37907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rgbClr val="3D85C6"/>
                </a:solidFill>
              </a:rPr>
              <a:t>-</a:t>
            </a:r>
            <a:r>
              <a:rPr lang="en-US" b="1" u="sng" err="1">
                <a:solidFill>
                  <a:srgbClr val="3D85C6"/>
                </a:solidFill>
              </a:rPr>
              <a:t>Template.Service.AD.Feelanet.Operation</a:t>
            </a:r>
            <a:endParaRPr b="1" u="sng">
              <a:solidFill>
                <a:srgbClr val="3D85C6"/>
              </a:solidFill>
            </a:endParaRPr>
          </a:p>
        </p:txBody>
      </p:sp>
      <p:sp>
        <p:nvSpPr>
          <p:cNvPr id="8" name="Google Shape;216;p17"/>
          <p:cNvSpPr txBox="1"/>
          <p:nvPr/>
        </p:nvSpPr>
        <p:spPr>
          <a:xfrm>
            <a:off x="968665" y="1773034"/>
            <a:ext cx="172819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Only Metric</a:t>
            </a:r>
            <a:endParaRPr sz="1100" b="1"/>
          </a:p>
        </p:txBody>
      </p:sp>
      <p:sp>
        <p:nvSpPr>
          <p:cNvPr id="9" name="Google Shape;217;p17"/>
          <p:cNvSpPr txBox="1"/>
          <p:nvPr/>
        </p:nvSpPr>
        <p:spPr>
          <a:xfrm>
            <a:off x="3822074" y="1773034"/>
            <a:ext cx="172819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Only trigger</a:t>
            </a:r>
            <a:endParaRPr sz="1100" b="1"/>
          </a:p>
        </p:txBody>
      </p:sp>
      <p:sp>
        <p:nvSpPr>
          <p:cNvPr id="10" name="Google Shape;218;p17"/>
          <p:cNvSpPr txBox="1"/>
          <p:nvPr/>
        </p:nvSpPr>
        <p:spPr>
          <a:xfrm>
            <a:off x="6882413" y="1773034"/>
            <a:ext cx="25162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Only </a:t>
            </a:r>
            <a:r>
              <a:rPr lang="en-US" sz="1100" b="1" err="1"/>
              <a:t>Feelanet.Operation</a:t>
            </a:r>
            <a:r>
              <a:rPr lang="en-US" sz="1100" b="1"/>
              <a:t> trigger</a:t>
            </a:r>
            <a:endParaRPr sz="1100" b="1"/>
          </a:p>
        </p:txBody>
      </p:sp>
      <p:sp>
        <p:nvSpPr>
          <p:cNvPr id="11" name="Google Shape;216;p17"/>
          <p:cNvSpPr txBox="1"/>
          <p:nvPr/>
        </p:nvSpPr>
        <p:spPr>
          <a:xfrm>
            <a:off x="968665" y="2936290"/>
            <a:ext cx="172819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Only Metric</a:t>
            </a:r>
            <a:endParaRPr sz="1100" b="1"/>
          </a:p>
        </p:txBody>
      </p:sp>
      <p:sp>
        <p:nvSpPr>
          <p:cNvPr id="12" name="Google Shape;217;p17"/>
          <p:cNvSpPr txBox="1"/>
          <p:nvPr/>
        </p:nvSpPr>
        <p:spPr>
          <a:xfrm>
            <a:off x="3822074" y="2936290"/>
            <a:ext cx="172819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Only trigger</a:t>
            </a:r>
            <a:endParaRPr sz="1100" b="1"/>
          </a:p>
        </p:txBody>
      </p:sp>
      <p:sp>
        <p:nvSpPr>
          <p:cNvPr id="13" name="Google Shape;218;p17"/>
          <p:cNvSpPr txBox="1"/>
          <p:nvPr/>
        </p:nvSpPr>
        <p:spPr>
          <a:xfrm>
            <a:off x="6882413" y="2936290"/>
            <a:ext cx="25162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Only </a:t>
            </a:r>
            <a:r>
              <a:rPr lang="en-US" sz="1100" b="1" err="1"/>
              <a:t>Feelanet.Operation</a:t>
            </a:r>
            <a:r>
              <a:rPr lang="en-US" sz="1100" b="1"/>
              <a:t> trigger</a:t>
            </a:r>
            <a:endParaRPr sz="1100" b="1"/>
          </a:p>
        </p:txBody>
      </p:sp>
      <p:cxnSp>
        <p:nvCxnSpPr>
          <p:cNvPr id="14" name="Google Shape;225;p17"/>
          <p:cNvCxnSpPr/>
          <p:nvPr/>
        </p:nvCxnSpPr>
        <p:spPr>
          <a:xfrm rot="5400000">
            <a:off x="4114862" y="298522"/>
            <a:ext cx="2301600" cy="5737200"/>
          </a:xfrm>
          <a:prstGeom prst="curved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226;p17"/>
          <p:cNvCxnSpPr/>
          <p:nvPr/>
        </p:nvCxnSpPr>
        <p:spPr>
          <a:xfrm rot="5400000">
            <a:off x="4732112" y="915890"/>
            <a:ext cx="1067100" cy="5737200"/>
          </a:xfrm>
          <a:prstGeom prst="curved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Google Shape;224;p17"/>
          <p:cNvSpPr txBox="1"/>
          <p:nvPr/>
        </p:nvSpPr>
        <p:spPr>
          <a:xfrm>
            <a:off x="115993" y="4975120"/>
            <a:ext cx="3433533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</a:t>
            </a:r>
            <a:r>
              <a:rPr lang="ko-KR" altLang="en-US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 설치된 </a:t>
            </a:r>
            <a:r>
              <a:rPr lang="en-US" altLang="ko-KR" sz="900" b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Feelanet</a:t>
            </a:r>
            <a:r>
              <a:rPr lang="en-US" altLang="ko-KR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Operation </a:t>
            </a:r>
            <a:r>
              <a:rPr lang="ko-KR" altLang="en-US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팀의 </a:t>
            </a:r>
            <a:r>
              <a:rPr lang="en-US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Windows Server</a:t>
            </a:r>
            <a:endParaRPr sz="9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Picture 6" descr="windows 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895" y="4280950"/>
            <a:ext cx="831731" cy="62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 Template</a:t>
            </a:r>
          </a:p>
        </p:txBody>
      </p:sp>
      <p:sp>
        <p:nvSpPr>
          <p:cNvPr id="21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Template </a:t>
            </a:r>
            <a:r>
              <a:rPr lang="ko-KR" altLang="en-US" sz="2000">
                <a:solidFill>
                  <a:schemeClr val="dk1"/>
                </a:solidFill>
                <a:latin typeface="+mn-ea"/>
                <a:ea typeface="+mn-ea"/>
              </a:rPr>
              <a:t>상속기능 활용 </a:t>
            </a: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Tips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73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LLD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09" y="2510117"/>
            <a:ext cx="9401086" cy="1270615"/>
          </a:xfrm>
          <a:prstGeom prst="rect">
            <a:avLst/>
          </a:prstGeom>
        </p:spPr>
      </p:pic>
      <p:sp>
        <p:nvSpPr>
          <p:cNvPr id="4" name="Google Shape;30;p6"/>
          <p:cNvSpPr txBox="1"/>
          <p:nvPr/>
        </p:nvSpPr>
        <p:spPr>
          <a:xfrm>
            <a:off x="197216" y="616632"/>
            <a:ext cx="8391199" cy="20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HOST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별 가변적으로 존재하는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ITEM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들을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Discovery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하고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Dynamic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하게 등록하게 하는 기능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-&gt; NIC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의 개수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DISK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의 개수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, Process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개수 등등</a:t>
            </a:r>
            <a:endParaRPr lang="en-US" altLang="ko-KR" sz="12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6506" y="3009421"/>
            <a:ext cx="515074" cy="515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4" y="3924316"/>
            <a:ext cx="9661775" cy="354856"/>
          </a:xfrm>
          <a:prstGeom prst="rect">
            <a:avLst/>
          </a:prstGeom>
        </p:spPr>
      </p:pic>
      <p:sp>
        <p:nvSpPr>
          <p:cNvPr id="7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Convention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009" y="5763106"/>
            <a:ext cx="781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https://www.zabbix.com/documentation/3.4/manual/discovery/low_level_discovery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64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>
                <a:solidFill>
                  <a:schemeClr val="dk1"/>
                </a:solidFill>
                <a:latin typeface="+mn-ea"/>
                <a:ea typeface="+mn-ea"/>
              </a:rPr>
              <a:t>LLD</a:t>
            </a:r>
          </a:p>
        </p:txBody>
      </p:sp>
      <p:sp>
        <p:nvSpPr>
          <p:cNvPr id="4" name="Google Shape;30;p6"/>
          <p:cNvSpPr txBox="1"/>
          <p:nvPr/>
        </p:nvSpPr>
        <p:spPr>
          <a:xfrm>
            <a:off x="4646676" y="1303758"/>
            <a:ext cx="4971886" cy="327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50000"/>
              </a:lnSpc>
              <a:buSzPts val="2400"/>
            </a:pP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출력되는 결과는 항상 그림과 같은 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Format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을 맞추어 주어야 함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!</a:t>
            </a:r>
          </a:p>
          <a:p>
            <a:pPr lvl="0">
              <a:lnSpc>
                <a:spcPct val="250000"/>
              </a:lnSpc>
              <a:buSzPts val="2400"/>
            </a:pP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{#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원하는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Key} &lt;- </a:t>
            </a:r>
            <a:r>
              <a:rPr lang="ko-KR" altLang="en-US" sz="1200">
                <a:solidFill>
                  <a:schemeClr val="dk1"/>
                </a:solidFill>
                <a:latin typeface="+mn-ea"/>
                <a:ea typeface="+mn-ea"/>
              </a:rPr>
              <a:t>해시태그 뒤에 문자는 항상 대문자이어야 함</a:t>
            </a:r>
            <a:r>
              <a:rPr lang="en-US" altLang="ko-KR" sz="1200">
                <a:solidFill>
                  <a:schemeClr val="dk1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78" y="1303758"/>
            <a:ext cx="3487057" cy="4241718"/>
          </a:xfrm>
          <a:prstGeom prst="rect">
            <a:avLst/>
          </a:prstGeom>
        </p:spPr>
      </p:pic>
      <p:sp>
        <p:nvSpPr>
          <p:cNvPr id="10" name="Google Shape;30;p6"/>
          <p:cNvSpPr txBox="1"/>
          <p:nvPr/>
        </p:nvSpPr>
        <p:spPr>
          <a:xfrm>
            <a:off x="13770" y="0"/>
            <a:ext cx="578287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>
                <a:solidFill>
                  <a:schemeClr val="dk1"/>
                </a:solidFill>
                <a:latin typeface="+mn-ea"/>
                <a:ea typeface="+mn-ea"/>
              </a:rPr>
              <a:t>Convention</a:t>
            </a:r>
            <a:endParaRPr lang="ko-KR" altLang="en-US" sz="200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6604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A4 용지(210x297mm)</PresentationFormat>
  <Slides>51</Slides>
  <Notes>2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SangHyun Jung</dc:creator>
  <cp:revision>13</cp:revision>
  <dcterms:modified xsi:type="dcterms:W3CDTF">2018-09-29T08:35:53Z</dcterms:modified>
</cp:coreProperties>
</file>